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80" r:id="rId3"/>
    <p:sldMasterId id="2147483816" r:id="rId4"/>
    <p:sldMasterId id="2147483888" r:id="rId5"/>
    <p:sldMasterId id="2147484039" r:id="rId6"/>
    <p:sldMasterId id="2147484051" r:id="rId7"/>
    <p:sldMasterId id="2147484556" r:id="rId8"/>
    <p:sldMasterId id="2147484580" r:id="rId9"/>
    <p:sldMasterId id="2147485062" r:id="rId10"/>
    <p:sldMasterId id="2147485067" r:id="rId11"/>
    <p:sldMasterId id="2147485072" r:id="rId12"/>
  </p:sldMasterIdLst>
  <p:notesMasterIdLst>
    <p:notesMasterId r:id="rId27"/>
  </p:notesMasterIdLst>
  <p:sldIdLst>
    <p:sldId id="256" r:id="rId13"/>
    <p:sldId id="348" r:id="rId14"/>
    <p:sldId id="365" r:id="rId15"/>
    <p:sldId id="289" r:id="rId16"/>
    <p:sldId id="350" r:id="rId17"/>
    <p:sldId id="292" r:id="rId18"/>
    <p:sldId id="334" r:id="rId19"/>
    <p:sldId id="332" r:id="rId20"/>
    <p:sldId id="295" r:id="rId21"/>
    <p:sldId id="361" r:id="rId22"/>
    <p:sldId id="340" r:id="rId23"/>
    <p:sldId id="357" r:id="rId24"/>
    <p:sldId id="354" r:id="rId25"/>
    <p:sldId id="337" r:id="rId26"/>
  </p:sldIdLst>
  <p:sldSz cx="9144000" cy="6858000" type="screen4x3"/>
  <p:notesSz cx="6858000" cy="9144000"/>
  <p:defaultTextStyle>
    <a:defPPr>
      <a:defRPr lang="ru-RU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C6B9E7-95AA-4DFD-B2C9-6712D368C372}">
          <p14:sldIdLst>
            <p14:sldId id="256"/>
            <p14:sldId id="348"/>
          </p14:sldIdLst>
        </p14:section>
        <p14:section name="Экспортный потенциал" id="{F23B0D3A-44BA-40E2-BBDC-89DD4F4B90F8}">
          <p14:sldIdLst>
            <p14:sldId id="365"/>
            <p14:sldId id="289"/>
            <p14:sldId id="350"/>
            <p14:sldId id="292"/>
          </p14:sldIdLst>
        </p14:section>
        <p14:section name="Социальная сфера" id="{D463DB43-04AC-48E3-BC98-7FEEFBD8184E}">
          <p14:sldIdLst>
            <p14:sldId id="334"/>
            <p14:sldId id="332"/>
            <p14:sldId id="295"/>
          </p14:sldIdLst>
        </p14:section>
        <p14:section name="инвестиционная привлекательность" id="{FCD0BC18-05C4-4D09-B3CB-DCE11790D100}">
          <p14:sldIdLst>
            <p14:sldId id="361"/>
            <p14:sldId id="340"/>
          </p14:sldIdLst>
        </p14:section>
        <p14:section name="сотрудничество" id="{FA10D50C-D974-4C82-BAEC-64B9CBC41102}">
          <p14:sldIdLst>
            <p14:sldId id="357"/>
            <p14:sldId id="354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00FF"/>
    <a:srgbClr val="B02A00"/>
    <a:srgbClr val="990000"/>
    <a:srgbClr val="FFFFCC"/>
    <a:srgbClr val="CC6600"/>
    <a:srgbClr val="C02E00"/>
    <a:srgbClr val="D23200"/>
    <a:srgbClr val="CC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759" autoAdjust="0"/>
    <p:restoredTop sz="96374" autoAdjust="0"/>
  </p:normalViewPr>
  <p:slideViewPr>
    <p:cSldViewPr>
      <p:cViewPr>
        <p:scale>
          <a:sx n="110" d="100"/>
          <a:sy n="110" d="100"/>
        </p:scale>
        <p:origin x="-164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626DD6-9D9A-4EAF-8CF4-856CF8A6C7C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CE1E421-EB3C-489D-9BA9-F8865E6B5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50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6920D0-C280-4775-A9FE-892EDEEAA4C0}" type="slidenum">
              <a:rPr lang="ru-RU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E1E421-EB3C-489D-9BA9-F8865E6B518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6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7550C3-9C01-4086-AF26-369CA6B5B5D2}" type="slidenum">
              <a:rPr lang="ru-RU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E1E421-EB3C-489D-9BA9-F8865E6B518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5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2FC71-89F7-4A02-B4BA-BBD3B3E05F0F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D51A-AC7A-4654-BF27-E729AA96F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889E1-9C6C-40B9-AE24-B21AD1051C9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5AC4-0D93-4BD3-8F02-D36B5D153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7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B4D332-9704-40D9-A1C1-DA076A99E0A5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3B1098-FDF4-4809-83E7-F437AFCED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 bwMode="ltGray">
          <a:xfrm>
            <a:off x="0" y="0"/>
            <a:ext cx="9144000" cy="475488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749808" tIns="2651760" rIns="4389120" bIns="0"/>
          <a:lstStyle>
            <a:lvl1pPr>
              <a:lnSpc>
                <a:spcPts val="32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589" y="3969038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7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88FF1D2E-3B2B-433D-9D80-E39C7F325E91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90612" y="2727980"/>
            <a:ext cx="4352569" cy="4133286"/>
          </a:xfrm>
          <a:custGeom>
            <a:avLst/>
            <a:gdLst>
              <a:gd name="connsiteX0" fmla="*/ 0 w 5832140"/>
              <a:gd name="connsiteY0" fmla="*/ 0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0 w 5832140"/>
              <a:gd name="connsiteY4" fmla="*/ 0 h 4236450"/>
              <a:gd name="connsiteX0" fmla="*/ 4302034 w 5832140"/>
              <a:gd name="connsiteY0" fmla="*/ 322217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02034 w 5832140"/>
              <a:gd name="connsiteY4" fmla="*/ 322217 h 4236450"/>
              <a:gd name="connsiteX0" fmla="*/ 4251490 w 5832140"/>
              <a:gd name="connsiteY0" fmla="*/ 115443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15443 h 4236450"/>
              <a:gd name="connsiteX0" fmla="*/ 4320938 w 5832140"/>
              <a:gd name="connsiteY0" fmla="*/ 141486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20938 w 5832140"/>
              <a:gd name="connsiteY4" fmla="*/ 141486 h 4236450"/>
              <a:gd name="connsiteX0" fmla="*/ 4251490 w 5832140"/>
              <a:gd name="connsiteY0" fmla="*/ 109655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09655 h 4236450"/>
              <a:gd name="connsiteX0" fmla="*/ 4251490 w 5832140"/>
              <a:gd name="connsiteY0" fmla="*/ 0 h 4126795"/>
              <a:gd name="connsiteX1" fmla="*/ 5832140 w 5832140"/>
              <a:gd name="connsiteY1" fmla="*/ 1554206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580680 w 5832140"/>
              <a:gd name="connsiteY2" fmla="*/ 3940649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30061"/>
              <a:gd name="connsiteX1" fmla="*/ 5832140 w 5832140"/>
              <a:gd name="connsiteY1" fmla="*/ 1613109 h 4130061"/>
              <a:gd name="connsiteX2" fmla="*/ 5828875 w 5832140"/>
              <a:gd name="connsiteY2" fmla="*/ 4130061 h 4130061"/>
              <a:gd name="connsiteX3" fmla="*/ 0 w 5832140"/>
              <a:gd name="connsiteY3" fmla="*/ 4126795 h 4130061"/>
              <a:gd name="connsiteX4" fmla="*/ 4251490 w 5832140"/>
              <a:gd name="connsiteY4" fmla="*/ 0 h 4130061"/>
              <a:gd name="connsiteX0" fmla="*/ 4234430 w 5832140"/>
              <a:gd name="connsiteY0" fmla="*/ 0 h 4123237"/>
              <a:gd name="connsiteX1" fmla="*/ 5832140 w 5832140"/>
              <a:gd name="connsiteY1" fmla="*/ 1606285 h 4123237"/>
              <a:gd name="connsiteX2" fmla="*/ 5828875 w 5832140"/>
              <a:gd name="connsiteY2" fmla="*/ 4123237 h 4123237"/>
              <a:gd name="connsiteX3" fmla="*/ 0 w 5832140"/>
              <a:gd name="connsiteY3" fmla="*/ 4119971 h 4123237"/>
              <a:gd name="connsiteX4" fmla="*/ 4234430 w 5832140"/>
              <a:gd name="connsiteY4" fmla="*/ 0 h 4123237"/>
              <a:gd name="connsiteX0" fmla="*/ 4329890 w 5832140"/>
              <a:gd name="connsiteY0" fmla="*/ 0 h 4130774"/>
              <a:gd name="connsiteX1" fmla="*/ 5832140 w 5832140"/>
              <a:gd name="connsiteY1" fmla="*/ 1613822 h 4130774"/>
              <a:gd name="connsiteX2" fmla="*/ 5828875 w 5832140"/>
              <a:gd name="connsiteY2" fmla="*/ 4130774 h 4130774"/>
              <a:gd name="connsiteX3" fmla="*/ 0 w 5832140"/>
              <a:gd name="connsiteY3" fmla="*/ 4127508 h 4130774"/>
              <a:gd name="connsiteX4" fmla="*/ 4329890 w 5832140"/>
              <a:gd name="connsiteY4" fmla="*/ 0 h 4130774"/>
              <a:gd name="connsiteX0" fmla="*/ 4236942 w 5832140"/>
              <a:gd name="connsiteY0" fmla="*/ 0 h 4133286"/>
              <a:gd name="connsiteX1" fmla="*/ 5832140 w 5832140"/>
              <a:gd name="connsiteY1" fmla="*/ 1616334 h 4133286"/>
              <a:gd name="connsiteX2" fmla="*/ 5828875 w 5832140"/>
              <a:gd name="connsiteY2" fmla="*/ 4133286 h 4133286"/>
              <a:gd name="connsiteX3" fmla="*/ 0 w 5832140"/>
              <a:gd name="connsiteY3" fmla="*/ 4130020 h 4133286"/>
              <a:gd name="connsiteX4" fmla="*/ 4236942 w 5832140"/>
              <a:gd name="connsiteY4" fmla="*/ 0 h 41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140" h="4133286">
                <a:moveTo>
                  <a:pt x="4236942" y="0"/>
                </a:moveTo>
                <a:lnTo>
                  <a:pt x="5832140" y="1616334"/>
                </a:lnTo>
                <a:cubicBezTo>
                  <a:pt x="5831052" y="2455318"/>
                  <a:pt x="5829963" y="3294302"/>
                  <a:pt x="5828875" y="4133286"/>
                </a:cubicBezTo>
                <a:lnTo>
                  <a:pt x="0" y="4130020"/>
                </a:lnTo>
                <a:lnTo>
                  <a:pt x="4236942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 and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 bwMode="ltGray">
          <a:xfrm>
            <a:off x="0" y="0"/>
            <a:ext cx="9144000" cy="475488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749808" tIns="2651760" rIns="4389120" bIns="0"/>
          <a:lstStyle>
            <a:lvl1pPr>
              <a:lnSpc>
                <a:spcPts val="32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589" y="3969038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7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9F2A0C4-0102-4150-9DE0-9AA73A65CBF9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90612" y="2727980"/>
            <a:ext cx="4352569" cy="4133286"/>
          </a:xfrm>
          <a:custGeom>
            <a:avLst/>
            <a:gdLst>
              <a:gd name="connsiteX0" fmla="*/ 0 w 5832140"/>
              <a:gd name="connsiteY0" fmla="*/ 0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0 w 5832140"/>
              <a:gd name="connsiteY4" fmla="*/ 0 h 4236450"/>
              <a:gd name="connsiteX0" fmla="*/ 4302034 w 5832140"/>
              <a:gd name="connsiteY0" fmla="*/ 322217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02034 w 5832140"/>
              <a:gd name="connsiteY4" fmla="*/ 322217 h 4236450"/>
              <a:gd name="connsiteX0" fmla="*/ 4251490 w 5832140"/>
              <a:gd name="connsiteY0" fmla="*/ 115443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15443 h 4236450"/>
              <a:gd name="connsiteX0" fmla="*/ 4320938 w 5832140"/>
              <a:gd name="connsiteY0" fmla="*/ 141486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20938 w 5832140"/>
              <a:gd name="connsiteY4" fmla="*/ 141486 h 4236450"/>
              <a:gd name="connsiteX0" fmla="*/ 4251490 w 5832140"/>
              <a:gd name="connsiteY0" fmla="*/ 109655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09655 h 4236450"/>
              <a:gd name="connsiteX0" fmla="*/ 4251490 w 5832140"/>
              <a:gd name="connsiteY0" fmla="*/ 0 h 4126795"/>
              <a:gd name="connsiteX1" fmla="*/ 5832140 w 5832140"/>
              <a:gd name="connsiteY1" fmla="*/ 1554206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580680 w 5832140"/>
              <a:gd name="connsiteY2" fmla="*/ 3940649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30061"/>
              <a:gd name="connsiteX1" fmla="*/ 5832140 w 5832140"/>
              <a:gd name="connsiteY1" fmla="*/ 1613109 h 4130061"/>
              <a:gd name="connsiteX2" fmla="*/ 5828875 w 5832140"/>
              <a:gd name="connsiteY2" fmla="*/ 4130061 h 4130061"/>
              <a:gd name="connsiteX3" fmla="*/ 0 w 5832140"/>
              <a:gd name="connsiteY3" fmla="*/ 4126795 h 4130061"/>
              <a:gd name="connsiteX4" fmla="*/ 4251490 w 5832140"/>
              <a:gd name="connsiteY4" fmla="*/ 0 h 4130061"/>
              <a:gd name="connsiteX0" fmla="*/ 4234430 w 5832140"/>
              <a:gd name="connsiteY0" fmla="*/ 0 h 4123237"/>
              <a:gd name="connsiteX1" fmla="*/ 5832140 w 5832140"/>
              <a:gd name="connsiteY1" fmla="*/ 1606285 h 4123237"/>
              <a:gd name="connsiteX2" fmla="*/ 5828875 w 5832140"/>
              <a:gd name="connsiteY2" fmla="*/ 4123237 h 4123237"/>
              <a:gd name="connsiteX3" fmla="*/ 0 w 5832140"/>
              <a:gd name="connsiteY3" fmla="*/ 4119971 h 4123237"/>
              <a:gd name="connsiteX4" fmla="*/ 4234430 w 5832140"/>
              <a:gd name="connsiteY4" fmla="*/ 0 h 4123237"/>
              <a:gd name="connsiteX0" fmla="*/ 4329890 w 5832140"/>
              <a:gd name="connsiteY0" fmla="*/ 0 h 4130774"/>
              <a:gd name="connsiteX1" fmla="*/ 5832140 w 5832140"/>
              <a:gd name="connsiteY1" fmla="*/ 1613822 h 4130774"/>
              <a:gd name="connsiteX2" fmla="*/ 5828875 w 5832140"/>
              <a:gd name="connsiteY2" fmla="*/ 4130774 h 4130774"/>
              <a:gd name="connsiteX3" fmla="*/ 0 w 5832140"/>
              <a:gd name="connsiteY3" fmla="*/ 4127508 h 4130774"/>
              <a:gd name="connsiteX4" fmla="*/ 4329890 w 5832140"/>
              <a:gd name="connsiteY4" fmla="*/ 0 h 4130774"/>
              <a:gd name="connsiteX0" fmla="*/ 4236942 w 5832140"/>
              <a:gd name="connsiteY0" fmla="*/ 0 h 4133286"/>
              <a:gd name="connsiteX1" fmla="*/ 5832140 w 5832140"/>
              <a:gd name="connsiteY1" fmla="*/ 1616334 h 4133286"/>
              <a:gd name="connsiteX2" fmla="*/ 5828875 w 5832140"/>
              <a:gd name="connsiteY2" fmla="*/ 4133286 h 4133286"/>
              <a:gd name="connsiteX3" fmla="*/ 0 w 5832140"/>
              <a:gd name="connsiteY3" fmla="*/ 4130020 h 4133286"/>
              <a:gd name="connsiteX4" fmla="*/ 4236942 w 5832140"/>
              <a:gd name="connsiteY4" fmla="*/ 0 h 41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140" h="4133286">
                <a:moveTo>
                  <a:pt x="4236942" y="0"/>
                </a:moveTo>
                <a:lnTo>
                  <a:pt x="5832140" y="1616334"/>
                </a:lnTo>
                <a:cubicBezTo>
                  <a:pt x="5831052" y="2455318"/>
                  <a:pt x="5829963" y="3294302"/>
                  <a:pt x="5828875" y="4133286"/>
                </a:cubicBezTo>
                <a:lnTo>
                  <a:pt x="0" y="4130020"/>
                </a:lnTo>
                <a:lnTo>
                  <a:pt x="4236942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59208" y="6400800"/>
            <a:ext cx="276168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53565A"/>
                </a:solidFill>
                <a:latin typeface="Arial"/>
              </a:rPr>
              <a:t>This document and all information herein are confidential, and may not be used, reproduced or distributed without prior authorization of </a:t>
            </a:r>
            <a:r>
              <a:rPr lang="en-US" sz="800" dirty="0" err="1">
                <a:solidFill>
                  <a:srgbClr val="53565A"/>
                </a:solidFill>
                <a:latin typeface="Arial"/>
              </a:rPr>
              <a:t>TechnipFMC</a:t>
            </a:r>
            <a:r>
              <a:rPr lang="en-US" sz="800" dirty="0">
                <a:solidFill>
                  <a:srgbClr val="53565A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9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photo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210" y="3968496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7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30E404E7-B8F2-4E70-99AD-8E8EFF2A09DF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9208" y="2651767"/>
            <a:ext cx="4314838" cy="1307465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photo/with disclaimer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210" y="3968496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7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C6216F5-9126-4613-9191-CF9644E8C39A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9208" y="2651767"/>
            <a:ext cx="4314838" cy="1307465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59208" y="6400800"/>
            <a:ext cx="276168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53565A"/>
                </a:solidFill>
                <a:latin typeface="Arial"/>
              </a:rPr>
              <a:t>This document and all information herein are confidential, and may not be used, reproduced or distributed without prior authorization of </a:t>
            </a:r>
            <a:r>
              <a:rPr lang="en-US" sz="800" dirty="0" err="1">
                <a:solidFill>
                  <a:srgbClr val="53565A"/>
                </a:solidFill>
                <a:latin typeface="Arial"/>
              </a:rPr>
              <a:t>TechnipFMC</a:t>
            </a:r>
            <a:r>
              <a:rPr lang="en-US" sz="800" dirty="0">
                <a:solidFill>
                  <a:srgbClr val="53565A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 bwMode="ltGray">
          <a:xfrm>
            <a:off x="0" y="0"/>
            <a:ext cx="9144000" cy="475488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749808" tIns="2651760" rIns="4389120" bIns="0"/>
          <a:lstStyle>
            <a:lvl1pPr>
              <a:lnSpc>
                <a:spcPts val="32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588" y="3969038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5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88FF1D2E-3B2B-433D-9D80-E39C7F325E91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90612" y="2727980"/>
            <a:ext cx="4352569" cy="4133286"/>
          </a:xfrm>
          <a:custGeom>
            <a:avLst/>
            <a:gdLst>
              <a:gd name="connsiteX0" fmla="*/ 0 w 5832140"/>
              <a:gd name="connsiteY0" fmla="*/ 0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0 w 5832140"/>
              <a:gd name="connsiteY4" fmla="*/ 0 h 4236450"/>
              <a:gd name="connsiteX0" fmla="*/ 4302034 w 5832140"/>
              <a:gd name="connsiteY0" fmla="*/ 322217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02034 w 5832140"/>
              <a:gd name="connsiteY4" fmla="*/ 322217 h 4236450"/>
              <a:gd name="connsiteX0" fmla="*/ 4251490 w 5832140"/>
              <a:gd name="connsiteY0" fmla="*/ 115443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15443 h 4236450"/>
              <a:gd name="connsiteX0" fmla="*/ 4320938 w 5832140"/>
              <a:gd name="connsiteY0" fmla="*/ 141486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20938 w 5832140"/>
              <a:gd name="connsiteY4" fmla="*/ 141486 h 4236450"/>
              <a:gd name="connsiteX0" fmla="*/ 4251490 w 5832140"/>
              <a:gd name="connsiteY0" fmla="*/ 109655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09655 h 4236450"/>
              <a:gd name="connsiteX0" fmla="*/ 4251490 w 5832140"/>
              <a:gd name="connsiteY0" fmla="*/ 0 h 4126795"/>
              <a:gd name="connsiteX1" fmla="*/ 5832140 w 5832140"/>
              <a:gd name="connsiteY1" fmla="*/ 1554206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580680 w 5832140"/>
              <a:gd name="connsiteY2" fmla="*/ 3940649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30061"/>
              <a:gd name="connsiteX1" fmla="*/ 5832140 w 5832140"/>
              <a:gd name="connsiteY1" fmla="*/ 1613109 h 4130061"/>
              <a:gd name="connsiteX2" fmla="*/ 5828875 w 5832140"/>
              <a:gd name="connsiteY2" fmla="*/ 4130061 h 4130061"/>
              <a:gd name="connsiteX3" fmla="*/ 0 w 5832140"/>
              <a:gd name="connsiteY3" fmla="*/ 4126795 h 4130061"/>
              <a:gd name="connsiteX4" fmla="*/ 4251490 w 5832140"/>
              <a:gd name="connsiteY4" fmla="*/ 0 h 4130061"/>
              <a:gd name="connsiteX0" fmla="*/ 4234430 w 5832140"/>
              <a:gd name="connsiteY0" fmla="*/ 0 h 4123237"/>
              <a:gd name="connsiteX1" fmla="*/ 5832140 w 5832140"/>
              <a:gd name="connsiteY1" fmla="*/ 1606285 h 4123237"/>
              <a:gd name="connsiteX2" fmla="*/ 5828875 w 5832140"/>
              <a:gd name="connsiteY2" fmla="*/ 4123237 h 4123237"/>
              <a:gd name="connsiteX3" fmla="*/ 0 w 5832140"/>
              <a:gd name="connsiteY3" fmla="*/ 4119971 h 4123237"/>
              <a:gd name="connsiteX4" fmla="*/ 4234430 w 5832140"/>
              <a:gd name="connsiteY4" fmla="*/ 0 h 4123237"/>
              <a:gd name="connsiteX0" fmla="*/ 4329890 w 5832140"/>
              <a:gd name="connsiteY0" fmla="*/ 0 h 4130774"/>
              <a:gd name="connsiteX1" fmla="*/ 5832140 w 5832140"/>
              <a:gd name="connsiteY1" fmla="*/ 1613822 h 4130774"/>
              <a:gd name="connsiteX2" fmla="*/ 5828875 w 5832140"/>
              <a:gd name="connsiteY2" fmla="*/ 4130774 h 4130774"/>
              <a:gd name="connsiteX3" fmla="*/ 0 w 5832140"/>
              <a:gd name="connsiteY3" fmla="*/ 4127508 h 4130774"/>
              <a:gd name="connsiteX4" fmla="*/ 4329890 w 5832140"/>
              <a:gd name="connsiteY4" fmla="*/ 0 h 4130774"/>
              <a:gd name="connsiteX0" fmla="*/ 4236942 w 5832140"/>
              <a:gd name="connsiteY0" fmla="*/ 0 h 4133286"/>
              <a:gd name="connsiteX1" fmla="*/ 5832140 w 5832140"/>
              <a:gd name="connsiteY1" fmla="*/ 1616334 h 4133286"/>
              <a:gd name="connsiteX2" fmla="*/ 5828875 w 5832140"/>
              <a:gd name="connsiteY2" fmla="*/ 4133286 h 4133286"/>
              <a:gd name="connsiteX3" fmla="*/ 0 w 5832140"/>
              <a:gd name="connsiteY3" fmla="*/ 4130020 h 4133286"/>
              <a:gd name="connsiteX4" fmla="*/ 4236942 w 5832140"/>
              <a:gd name="connsiteY4" fmla="*/ 0 h 41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140" h="4133286">
                <a:moveTo>
                  <a:pt x="4236942" y="0"/>
                </a:moveTo>
                <a:lnTo>
                  <a:pt x="5832140" y="1616334"/>
                </a:lnTo>
                <a:cubicBezTo>
                  <a:pt x="5831052" y="2455318"/>
                  <a:pt x="5829963" y="3294302"/>
                  <a:pt x="5828875" y="4133286"/>
                </a:cubicBezTo>
                <a:lnTo>
                  <a:pt x="0" y="4130020"/>
                </a:lnTo>
                <a:lnTo>
                  <a:pt x="4236942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 and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 bwMode="ltGray">
          <a:xfrm>
            <a:off x="0" y="0"/>
            <a:ext cx="9144000" cy="475488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749808" tIns="2651760" rIns="4389120" bIns="0"/>
          <a:lstStyle>
            <a:lvl1pPr>
              <a:lnSpc>
                <a:spcPts val="32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588" y="3969038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5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9F2A0C4-0102-4150-9DE0-9AA73A65CBF9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90612" y="2727980"/>
            <a:ext cx="4352569" cy="4133286"/>
          </a:xfrm>
          <a:custGeom>
            <a:avLst/>
            <a:gdLst>
              <a:gd name="connsiteX0" fmla="*/ 0 w 5832140"/>
              <a:gd name="connsiteY0" fmla="*/ 0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0 w 5832140"/>
              <a:gd name="connsiteY4" fmla="*/ 0 h 4236450"/>
              <a:gd name="connsiteX0" fmla="*/ 4302034 w 5832140"/>
              <a:gd name="connsiteY0" fmla="*/ 322217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02034 w 5832140"/>
              <a:gd name="connsiteY4" fmla="*/ 322217 h 4236450"/>
              <a:gd name="connsiteX0" fmla="*/ 4251490 w 5832140"/>
              <a:gd name="connsiteY0" fmla="*/ 115443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15443 h 4236450"/>
              <a:gd name="connsiteX0" fmla="*/ 4320938 w 5832140"/>
              <a:gd name="connsiteY0" fmla="*/ 141486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20938 w 5832140"/>
              <a:gd name="connsiteY4" fmla="*/ 141486 h 4236450"/>
              <a:gd name="connsiteX0" fmla="*/ 4251490 w 5832140"/>
              <a:gd name="connsiteY0" fmla="*/ 109655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09655 h 4236450"/>
              <a:gd name="connsiteX0" fmla="*/ 4251490 w 5832140"/>
              <a:gd name="connsiteY0" fmla="*/ 0 h 4126795"/>
              <a:gd name="connsiteX1" fmla="*/ 5832140 w 5832140"/>
              <a:gd name="connsiteY1" fmla="*/ 1554206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580680 w 5832140"/>
              <a:gd name="connsiteY2" fmla="*/ 3940649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30061"/>
              <a:gd name="connsiteX1" fmla="*/ 5832140 w 5832140"/>
              <a:gd name="connsiteY1" fmla="*/ 1613109 h 4130061"/>
              <a:gd name="connsiteX2" fmla="*/ 5828875 w 5832140"/>
              <a:gd name="connsiteY2" fmla="*/ 4130061 h 4130061"/>
              <a:gd name="connsiteX3" fmla="*/ 0 w 5832140"/>
              <a:gd name="connsiteY3" fmla="*/ 4126795 h 4130061"/>
              <a:gd name="connsiteX4" fmla="*/ 4251490 w 5832140"/>
              <a:gd name="connsiteY4" fmla="*/ 0 h 4130061"/>
              <a:gd name="connsiteX0" fmla="*/ 4234430 w 5832140"/>
              <a:gd name="connsiteY0" fmla="*/ 0 h 4123237"/>
              <a:gd name="connsiteX1" fmla="*/ 5832140 w 5832140"/>
              <a:gd name="connsiteY1" fmla="*/ 1606285 h 4123237"/>
              <a:gd name="connsiteX2" fmla="*/ 5828875 w 5832140"/>
              <a:gd name="connsiteY2" fmla="*/ 4123237 h 4123237"/>
              <a:gd name="connsiteX3" fmla="*/ 0 w 5832140"/>
              <a:gd name="connsiteY3" fmla="*/ 4119971 h 4123237"/>
              <a:gd name="connsiteX4" fmla="*/ 4234430 w 5832140"/>
              <a:gd name="connsiteY4" fmla="*/ 0 h 4123237"/>
              <a:gd name="connsiteX0" fmla="*/ 4329890 w 5832140"/>
              <a:gd name="connsiteY0" fmla="*/ 0 h 4130774"/>
              <a:gd name="connsiteX1" fmla="*/ 5832140 w 5832140"/>
              <a:gd name="connsiteY1" fmla="*/ 1613822 h 4130774"/>
              <a:gd name="connsiteX2" fmla="*/ 5828875 w 5832140"/>
              <a:gd name="connsiteY2" fmla="*/ 4130774 h 4130774"/>
              <a:gd name="connsiteX3" fmla="*/ 0 w 5832140"/>
              <a:gd name="connsiteY3" fmla="*/ 4127508 h 4130774"/>
              <a:gd name="connsiteX4" fmla="*/ 4329890 w 5832140"/>
              <a:gd name="connsiteY4" fmla="*/ 0 h 4130774"/>
              <a:gd name="connsiteX0" fmla="*/ 4236942 w 5832140"/>
              <a:gd name="connsiteY0" fmla="*/ 0 h 4133286"/>
              <a:gd name="connsiteX1" fmla="*/ 5832140 w 5832140"/>
              <a:gd name="connsiteY1" fmla="*/ 1616334 h 4133286"/>
              <a:gd name="connsiteX2" fmla="*/ 5828875 w 5832140"/>
              <a:gd name="connsiteY2" fmla="*/ 4133286 h 4133286"/>
              <a:gd name="connsiteX3" fmla="*/ 0 w 5832140"/>
              <a:gd name="connsiteY3" fmla="*/ 4130020 h 4133286"/>
              <a:gd name="connsiteX4" fmla="*/ 4236942 w 5832140"/>
              <a:gd name="connsiteY4" fmla="*/ 0 h 41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140" h="4133286">
                <a:moveTo>
                  <a:pt x="4236942" y="0"/>
                </a:moveTo>
                <a:lnTo>
                  <a:pt x="5832140" y="1616334"/>
                </a:lnTo>
                <a:cubicBezTo>
                  <a:pt x="5831052" y="2455318"/>
                  <a:pt x="5829963" y="3294302"/>
                  <a:pt x="5828875" y="4133286"/>
                </a:cubicBezTo>
                <a:lnTo>
                  <a:pt x="0" y="4130020"/>
                </a:lnTo>
                <a:lnTo>
                  <a:pt x="4236942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59208" y="6400800"/>
            <a:ext cx="276168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53565A"/>
                </a:solidFill>
                <a:latin typeface="Arial"/>
              </a:rPr>
              <a:t>This document and all information herein are confidential, and may not be used, reproduced or distributed without prior authorization of </a:t>
            </a:r>
            <a:r>
              <a:rPr lang="en-US" sz="800" dirty="0" err="1">
                <a:solidFill>
                  <a:srgbClr val="53565A"/>
                </a:solidFill>
                <a:latin typeface="Arial"/>
              </a:rPr>
              <a:t>TechnipFMC</a:t>
            </a:r>
            <a:r>
              <a:rPr lang="en-US" sz="800" dirty="0">
                <a:solidFill>
                  <a:srgbClr val="53565A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2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photo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209" y="3968496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5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30E404E7-B8F2-4E70-99AD-8E8EFF2A09DF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9208" y="2651765"/>
            <a:ext cx="4314838" cy="1307465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photo/with disclaimer">
    <p:bg bwMode="lt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59209" y="3968496"/>
            <a:ext cx="4313821" cy="7556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>
          <a:xfrm>
            <a:off x="559208" y="5949285"/>
            <a:ext cx="1900822" cy="365125"/>
          </a:xfrm>
        </p:spPr>
        <p:txBody>
          <a:bodyPr lIns="0" tIns="0" rIns="0" bIns="0" anchor="b" anchorCtr="0"/>
          <a:lstStyle>
            <a:lvl1pPr>
              <a:defRPr lang="en-US"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C6216F5-9126-4613-9191-CF9644E8C39A}" type="datetime1">
              <a:rPr lang="ru-RU">
                <a:solidFill>
                  <a:srgbClr val="53565A"/>
                </a:solidFill>
              </a:rPr>
              <a:pPr/>
              <a:t>22.10.2021</a:t>
            </a:fld>
            <a:endParaRPr dirty="0">
              <a:solidFill>
                <a:srgbClr val="53565A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9208" y="2651765"/>
            <a:ext cx="4314838" cy="1307465"/>
          </a:xfrm>
        </p:spPr>
        <p:txBody>
          <a:bodyPr/>
          <a:lstStyle>
            <a:lvl1pPr>
              <a:lnSpc>
                <a:spcPts val="32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59208" y="6400800"/>
            <a:ext cx="276168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53565A"/>
                </a:solidFill>
                <a:latin typeface="Arial"/>
              </a:rPr>
              <a:t>This document and all information herein are confidential, and may not be used, reproduced or distributed without prior authorization of </a:t>
            </a:r>
            <a:r>
              <a:rPr lang="en-US" sz="800" dirty="0" err="1">
                <a:solidFill>
                  <a:srgbClr val="53565A"/>
                </a:solidFill>
                <a:latin typeface="Arial"/>
              </a:rPr>
              <a:t>TechnipFMC</a:t>
            </a:r>
            <a:r>
              <a:rPr lang="en-US" sz="800" dirty="0">
                <a:solidFill>
                  <a:srgbClr val="53565A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9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12CEA-5DC4-4797-8593-25983C45315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7C60-98F6-4D20-BA4E-F2D5FDFAF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1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17E4-FF6B-4E98-AF62-E350499F420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7495C-64B4-4068-9A90-1025738523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3B92-F3B9-4384-BAE8-B8A0C78FA1C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5E6A-53DC-4C70-8EEA-7C39203F4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7F311-9A62-4A22-BC0B-8559857ECAD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99BE-107C-43D8-974F-5C5AD4BF5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2029-F086-417A-A4D4-0C04E43CE9D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D59D0-2E0A-4F2C-B7CE-0A5317A1F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7CA20-8DD5-4162-9640-1361034E5ED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7483-BB0C-4642-B1A2-9D11AA113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BB34-8952-47AE-906D-171632FB317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C54CC-C985-4A70-A8D7-31B394E66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4C657-A2C3-4EB6-AEF2-631D5485E1BE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4575B-F845-44DD-A304-0B48DEA2F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172E5-20B8-43F2-B748-BEC11C6FA64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7CE15-7309-42D0-ABBE-0D211CC84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D0F87-5F8D-4566-90D2-1FBD1AB44BBF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0DF6-BD0A-41AA-B4AD-760745F8F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7A5D4-6B0D-4C6F-8513-C707100CE6E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7FB9E-F124-4F4C-A584-624FED90C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012B-429B-4B15-A1A0-FC08FE06D48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B0419-8463-43C5-8ED1-67194C0CE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2770E-2A62-46B9-A64E-73899E4C982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4B184-1060-4D45-8C4F-331A4F9EB3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6DC4-07E0-45A5-9745-E99FB172922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CE2D0-2692-4377-863B-662C5921F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0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D45D-E05A-4AC8-AC41-C244947CDAC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9667-4D4F-4A79-9282-EFF2EB444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FC62-E935-4587-BB11-CFCD917C354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6C5C8-B5FB-46BC-888E-7DE5BEC49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2FC75-DD80-4B14-81F7-726241992E4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AC8FC-B779-458B-AEA4-AE7BA56D6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34D8D-D207-4793-8302-DE3A8D768BA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A0153-8F94-418A-B474-AC78D625BF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AB6E-98A1-45C5-8517-86FA5B441DEE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561D5-E88F-4EDF-8C9A-7A35179D0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7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AAAB-65E5-454D-970C-161556881705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0A3CF-51CA-465F-B3F3-4ECAF6D8F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83EB-AEDA-4589-AC0E-8922E11BE27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BCCC-3D3E-4D52-B397-5664154E6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8F661-55A2-4797-A404-C6100EF92F5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BDC78-D691-4B23-AA8C-A1F75C7DF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65F2E-F0FD-4A03-B293-88E3A65CEF7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47BDF-103E-4324-A1B1-E1B27B242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93FE3-DA47-4704-801D-DA05EAB162C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ED0F-39D0-4E5C-A6BD-097DB8FD7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598A-646F-45F8-8092-E8023E816E3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C7A12-C932-4A63-B52D-14AADA3EB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C637-57AD-4419-9224-3060D94E6E5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3BBEA-0EAF-4688-A813-D86670C8E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CDF0-CB47-48D4-9312-62A6FB353409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03EC-FD92-45F4-BF44-9AE391B23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8FD7D-A87D-49BD-B593-FDBFBED479C3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1EE0-84DF-49BA-8FC1-EE3FAFDB4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62EC-31C4-43A8-8759-890BCE370F8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9B83-259C-42C0-95B3-EBD1E03DC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6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5FD7-706B-4350-8012-1BFEC2209F3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4A88-1198-44C6-B60A-01C7E919D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EC61-5DCD-468E-9BFD-E4B3620492F9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8DD26-2AD9-497B-8D15-C38E95048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8F035-775F-427E-8254-040DCFD03F4E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B55F6-1E01-409D-9452-F3965984D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3C850-4815-45F7-84C9-3941838FBBB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348E7-3FBB-47A2-90FE-8E8119064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7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17326-B286-482E-BCB3-80AFBA3AA94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5C71F-8D58-4A8E-92BC-FF5675B94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B0DF8-723B-4705-90E5-B7E900DCEDE9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22044-6656-4118-86CF-DF08A457B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3F65D-0A23-4BA8-920C-21AC6EEA01F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0F8BC-5DC3-4EE2-8147-8E4EF33EB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1D7F2-B646-4502-A801-33CF1E3C16F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9E168-A3F7-4068-9053-56B4FB2BD3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44FF1-D50D-47F8-837D-0B75097F5860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1D7D-7455-4FE8-AA74-04B59A71A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egan.Campbell\AppData\Local\Microsoft\Windows\Temporary Internet Files\Content.IE5\6DBOFL4D\MPj04011730000[1]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40000"/>
                <a:lumOff val="60000"/>
                <a:tint val="45000"/>
                <a:satMod val="400000"/>
              </a:schemeClr>
            </a:duotone>
          </a:blip>
          <a:srcRect r="14758"/>
          <a:stretch>
            <a:fillRect/>
          </a:stretch>
        </p:blipFill>
        <p:spPr bwMode="auto">
          <a:xfrm rot="16200000">
            <a:off x="2010434" y="-516569"/>
            <a:ext cx="5120640" cy="9171296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defRPr/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0" y="381000"/>
            <a:ext cx="4953000" cy="1143000"/>
          </a:xfrm>
        </p:spPr>
        <p:txBody>
          <a:bodyPr/>
          <a:lstStyle>
            <a:lvl1pPr latinLnBrk="0">
              <a:defRPr lang="ru-RU" sz="3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1" y="5410200"/>
            <a:ext cx="3810000" cy="990600"/>
          </a:xfrm>
        </p:spPr>
        <p:txBody>
          <a:bodyPr/>
          <a:lstStyle>
            <a:lvl1pPr marL="0" indent="0" latinLnBrk="0">
              <a:buFontTx/>
              <a:buNone/>
              <a:defRPr lang="ru-RU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91AA74F0-B3C7-44A7-BD57-CDAC0FF813A3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2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latinLnBrk="0">
              <a:defRPr lang="ru-RU" sz="3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B8A1B07B-F900-4839-AE68-B454127A197B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7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 latinLnBrk="0">
              <a:defRPr lang="ru-RU"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latinLnBrk="0">
              <a:buNone/>
              <a:defRPr lang="ru-RU" sz="2000"/>
            </a:lvl1pPr>
            <a:lvl2pPr marL="457200" indent="0">
              <a:buNone/>
              <a:defRPr lang="ru-RU" sz="1800"/>
            </a:lvl2pPr>
            <a:lvl3pPr marL="914400" indent="0">
              <a:buNone/>
              <a:defRPr lang="ru-RU" sz="1600"/>
            </a:lvl3pPr>
            <a:lvl4pPr marL="1371600" indent="0">
              <a:buNone/>
              <a:defRPr lang="ru-RU" sz="1400"/>
            </a:lvl4pPr>
            <a:lvl5pPr marL="1828800" indent="0">
              <a:buNone/>
              <a:defRPr lang="ru-RU" sz="1400"/>
            </a:lvl5pPr>
            <a:lvl6pPr marL="2286000" indent="0">
              <a:buNone/>
              <a:defRPr lang="ru-RU" sz="1400"/>
            </a:lvl6pPr>
            <a:lvl7pPr marL="2743200" indent="0">
              <a:buNone/>
              <a:defRPr lang="ru-RU" sz="1400"/>
            </a:lvl7pPr>
            <a:lvl8pPr marL="3200400" indent="0">
              <a:buNone/>
              <a:defRPr lang="ru-RU" sz="1400"/>
            </a:lvl8pPr>
            <a:lvl9pPr marL="3657600" indent="0">
              <a:buNone/>
              <a:defRPr lang="ru-RU"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6C28821E-9BE2-4256-A015-B148B9C0528B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8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752600"/>
            <a:ext cx="4076700" cy="4267200"/>
          </a:xfrm>
        </p:spPr>
        <p:txBody>
          <a:bodyPr/>
          <a:lstStyle>
            <a:lvl1pPr latinLnBrk="0">
              <a:defRPr lang="ru-RU" sz="2800"/>
            </a:lvl1pPr>
            <a:lvl2pPr>
              <a:defRPr lang="ru-RU" sz="2400"/>
            </a:lvl2pPr>
            <a:lvl3pPr>
              <a:defRPr lang="ru-RU" sz="2000"/>
            </a:lvl3pPr>
            <a:lvl4pPr>
              <a:defRPr lang="ru-RU" sz="1800"/>
            </a:lvl4pPr>
            <a:lvl5pPr>
              <a:defRPr lang="ru-RU" sz="1800"/>
            </a:lvl5pPr>
            <a:lvl6pPr>
              <a:defRPr lang="ru-RU" sz="1800"/>
            </a:lvl6pPr>
            <a:lvl7pPr>
              <a:defRPr lang="ru-RU" sz="1800"/>
            </a:lvl7pPr>
            <a:lvl8pPr>
              <a:defRPr lang="ru-RU" sz="1800"/>
            </a:lvl8pPr>
            <a:lvl9pPr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752600"/>
            <a:ext cx="4076700" cy="4267200"/>
          </a:xfrm>
        </p:spPr>
        <p:txBody>
          <a:bodyPr/>
          <a:lstStyle>
            <a:lvl1pPr latinLnBrk="0">
              <a:defRPr lang="ru-RU" sz="2800"/>
            </a:lvl1pPr>
            <a:lvl2pPr>
              <a:defRPr lang="ru-RU" sz="2400"/>
            </a:lvl2pPr>
            <a:lvl3pPr>
              <a:defRPr lang="ru-RU" sz="2000"/>
            </a:lvl3pPr>
            <a:lvl4pPr>
              <a:defRPr lang="ru-RU" sz="1800"/>
            </a:lvl4pPr>
            <a:lvl5pPr>
              <a:defRPr lang="ru-RU" sz="1800"/>
            </a:lvl5pPr>
            <a:lvl6pPr>
              <a:defRPr lang="ru-RU" sz="1800"/>
            </a:lvl6pPr>
            <a:lvl7pPr>
              <a:defRPr lang="ru-RU" sz="1800"/>
            </a:lvl7pPr>
            <a:lvl8pPr>
              <a:defRPr lang="ru-RU" sz="1800"/>
            </a:lvl8pPr>
            <a:lvl9pPr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21C940CD-86CD-4F16-B434-1C586ED08AD6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41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74638"/>
            <a:ext cx="4953000" cy="1143000"/>
          </a:xfrm>
        </p:spPr>
        <p:txBody>
          <a:bodyPr/>
          <a:lstStyle>
            <a:lvl1pPr latinLnBrk="0">
              <a:defRPr lang="ru-RU"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latinLnBrk="0">
              <a:defRPr lang="ru-RU" sz="2400"/>
            </a:lvl1pPr>
            <a:lvl2pPr>
              <a:defRPr lang="ru-RU" sz="2000"/>
            </a:lvl2pPr>
            <a:lvl3pPr>
              <a:defRPr lang="ru-RU" sz="1800"/>
            </a:lvl3pPr>
            <a:lvl4pPr>
              <a:defRPr lang="ru-RU" sz="1600"/>
            </a:lvl4pPr>
            <a:lvl5pPr>
              <a:defRPr lang="ru-RU" sz="1600"/>
            </a:lvl5pPr>
            <a:lvl6pPr>
              <a:defRPr lang="ru-RU" sz="1600"/>
            </a:lvl6pPr>
            <a:lvl7pPr>
              <a:defRPr lang="ru-RU" sz="1600"/>
            </a:lvl7pPr>
            <a:lvl8pPr>
              <a:defRPr lang="ru-RU" sz="1600"/>
            </a:lvl8pPr>
            <a:lvl9pPr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 latinLnBrk="0">
              <a:defRPr lang="ru-RU" sz="2400"/>
            </a:lvl1pPr>
            <a:lvl2pPr>
              <a:defRPr lang="ru-RU" sz="2000"/>
            </a:lvl2pPr>
            <a:lvl3pPr>
              <a:defRPr lang="ru-RU" sz="1800"/>
            </a:lvl3pPr>
            <a:lvl4pPr>
              <a:defRPr lang="ru-RU" sz="1600"/>
            </a:lvl4pPr>
            <a:lvl5pPr>
              <a:defRPr lang="ru-RU" sz="1600"/>
            </a:lvl5pPr>
            <a:lvl6pPr>
              <a:defRPr lang="ru-RU" sz="1600"/>
            </a:lvl6pPr>
            <a:lvl7pPr>
              <a:defRPr lang="ru-RU" sz="1600"/>
            </a:lvl7pPr>
            <a:lvl8pPr>
              <a:defRPr lang="ru-RU" sz="1600"/>
            </a:lvl8pPr>
            <a:lvl9pPr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8A509BE6-A790-42BB-8187-B8942E062DFF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0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E0A7-CE70-47A3-8304-CF5B0F42718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2A69D-F932-4895-98F9-FA98B61C2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3EFDF328-56FA-4BC3-8AAF-0977DCFDCCDB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35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99730623-A8D5-420D-AE13-F52F13E65D1C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0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одержимо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24000"/>
            <a:ext cx="3008313" cy="914400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24002"/>
            <a:ext cx="5111750" cy="4602163"/>
          </a:xfrm>
        </p:spPr>
        <p:txBody>
          <a:bodyPr/>
          <a:lstStyle>
            <a:lvl1pPr latinLnBrk="0"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438402"/>
            <a:ext cx="3008313" cy="3687763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466AA094-17D4-45A7-BBBC-B5F13A1A7080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4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4001"/>
            <a:ext cx="5486400" cy="3203575"/>
          </a:xfr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7AF0811C-4C5F-44F3-9BF4-6FA613B50087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2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65ADCD1A-7814-45E3-9D90-F7C6F4700CAE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9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381000"/>
            <a:ext cx="207645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81000"/>
            <a:ext cx="607695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 latinLnBrk="0">
              <a:spcBef>
                <a:spcPts val="0"/>
              </a:spcBef>
              <a:spcAft>
                <a:spcPts val="0"/>
              </a:spcAft>
              <a:defRPr lang="ru-RU"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EA095F7A-EFF6-43B9-B69B-B6F42B6D2085}" type="slidenum">
              <a:rPr/>
              <a:pPr>
                <a:defRPr lang="ru-RU"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11"/>
            <p:cNvSpPr>
              <a:spLocks noChangeArrowheads="1"/>
            </p:cNvSpPr>
            <p:nvPr userDrawn="1"/>
          </p:nvSpPr>
          <p:spPr bwMode="auto">
            <a:xfrm>
              <a:off x="0" y="1066800"/>
              <a:ext cx="9144000" cy="579120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524000"/>
              <a:chOff x="0" y="0"/>
              <a:chExt cx="9144000" cy="1524000"/>
            </a:xfrm>
          </p:grpSpPr>
          <p:sp>
            <p:nvSpPr>
              <p:cNvPr id="5" name="Rectangle 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9144000" cy="1066800"/>
              </a:xfrm>
              <a:prstGeom prst="rect">
                <a:avLst/>
              </a:prstGeom>
              <a:solidFill>
                <a:schemeClr val="tx1"/>
              </a:solidFill>
              <a:ln w="22225" algn="ctr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>
                  <a:defRPr/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6"/>
              <p:cNvSpPr>
                <a:spLocks noChangeArrowheads="1"/>
              </p:cNvSpPr>
              <p:nvPr userDrawn="1"/>
            </p:nvSpPr>
            <p:spPr bwMode="auto">
              <a:xfrm>
                <a:off x="685800" y="304800"/>
                <a:ext cx="8001000" cy="1219200"/>
              </a:xfrm>
              <a:prstGeom prst="rect">
                <a:avLst/>
              </a:prstGeom>
              <a:solidFill>
                <a:schemeClr val="tx1"/>
              </a:solidFill>
              <a:ln w="19050" algn="ctr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400">
                  <a:defRPr/>
                </a:pPr>
                <a:endParaRPr lang="ru-RU" altLang="ru-RU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7" name="Picture 7" descr="j0285108.jpg"/>
              <p:cNvPicPr>
                <a:picLocks noChangeAspect="1"/>
              </p:cNvPicPr>
              <p:nvPr userDrawn="1"/>
            </p:nvPicPr>
            <p:blipFill>
              <a:blip r:embed="rId2" cstate="print">
                <a:lum bright="10000"/>
                <a:duotone>
                  <a:prstClr val="black"/>
                  <a:schemeClr val="tx2">
                    <a:lumMod val="75000"/>
                    <a:tint val="45000"/>
                    <a:satMod val="400000"/>
                  </a:schemeClr>
                </a:duotone>
              </a:blip>
              <a:srcRect l="9524" r="19048"/>
              <a:stretch>
                <a:fillRect/>
              </a:stretch>
            </p:blipFill>
            <p:spPr>
              <a:xfrm>
                <a:off x="2362200" y="381000"/>
                <a:ext cx="1143000" cy="1053465"/>
              </a:xfrm>
              <a:prstGeom prst="ellipse">
                <a:avLst/>
              </a:prstGeom>
              <a:ln w="19050" cap="rnd">
                <a:solidFill>
                  <a:schemeClr val="tx2">
                    <a:lumMod val="75000"/>
                  </a:schemeClr>
                </a:solidFill>
              </a:ln>
            </p:spPr>
          </p:pic>
          <p:pic>
            <p:nvPicPr>
              <p:cNvPr id="8" name="Picture 9" descr="j0285110.jpg"/>
              <p:cNvPicPr>
                <a:picLocks noChangeAspect="1"/>
              </p:cNvPicPr>
              <p:nvPr userDrawn="1"/>
            </p:nvPicPr>
            <p:blipFill>
              <a:blip r:embed="rId3" cstate="print">
                <a:duotone>
                  <a:prstClr val="black"/>
                  <a:schemeClr val="tx2">
                    <a:lumMod val="75000"/>
                    <a:tint val="45000"/>
                    <a:satMod val="400000"/>
                  </a:schemeClr>
                </a:duotone>
                <a:lum bright="10000"/>
              </a:blip>
              <a:srcRect l="19213" r="10417"/>
              <a:stretch>
                <a:fillRect/>
              </a:stretch>
            </p:blipFill>
            <p:spPr>
              <a:xfrm>
                <a:off x="1066800" y="381000"/>
                <a:ext cx="1073020" cy="1051560"/>
              </a:xfrm>
              <a:prstGeom prst="ellipse">
                <a:avLst/>
              </a:prstGeom>
              <a:ln w="19050" cap="rnd">
                <a:solidFill>
                  <a:schemeClr val="tx2">
                    <a:lumMod val="75000"/>
                  </a:schemeClr>
                </a:solidFill>
              </a:ln>
            </p:spPr>
          </p:pic>
        </p:grpSp>
      </p:grp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11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 lang="ru-RU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11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 lang="ru-RU"/>
            </a:pPr>
            <a:endParaRPr lang="ru-RU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11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 lang="ru-RU"/>
            </a:pPr>
            <a:fld id="{263D436E-E26E-45EA-B4B7-5A591A9C9613}" type="slidenum">
              <a:rPr lang="ru-RU"/>
              <a:pPr>
                <a:defRPr lang="ru-RU"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0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57DDE1E-3FA0-477C-BB56-C7F4C6030DDE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FFC94B-2FD9-4D60-9831-D77D125E0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475A18-6D26-4B37-BCF6-45073B126705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B2BA83-C96E-4792-9D1D-9397FF718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C8D2204-6E68-4B0E-BB53-29030FBA6E0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F2626B-EC56-463D-A8A3-D71325453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05D5-EFD7-4B92-B92C-0043013963F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DBA8-2E16-4F17-91E7-00C63595A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0ECC8E-69B9-47D1-8972-7208671ACC45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81EC2F-6EA2-4165-A57A-801E17F90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F029F9-132F-474D-B484-55CCF3E0ACD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7B1A7C-76BE-4152-87BE-290237E5B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4AC598-432C-412A-ABF0-91BC757A2E3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1CCB9C-33AB-425F-B19A-0981105F5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CC0D397-527C-4DD2-BDB8-8802F74217F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6B31B31-553B-4747-A1DB-A0BBF66C8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A2320B-ADFA-46CC-B9C8-B894DCAC230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6C03D2-3542-4C1D-9EEE-8559418C7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1EF0C3-9868-48C4-B67F-329CC656859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662DC0-1DC7-4F29-AB95-865F15913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B37100-94C1-403F-86DA-723752E7885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1E68A3-D61C-41F7-A82A-9C9866E23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1238AC5-2D3E-4225-9EFF-32C77F6970E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BF1586-4837-4D47-B6CD-F09AA2F02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0108C1-D8BE-4379-9BD2-E0950807614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831D5C-C3D0-4591-895A-5EA2BFB3E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4DB1A-0B60-4600-AC93-9EA23F80AFB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1F2DC7-3CF6-4600-B359-88C7800F4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FC08-4F3D-4210-A8CA-538F1FDB15C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D9C2D-7F39-4660-8F82-B831A79BF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674859-D005-4FAA-9023-02534EFA290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E1B58E9-AA63-4F95-8814-A515FB60A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4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AF05A2-040E-4A93-A0FA-0FB2F7F5D89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8332B30-D2A8-4716-B856-67A037694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D58B5D-E494-4290-B6D6-1431033ACA0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B5837C-0A89-4FD7-A0BA-2F31AAB9A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1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D4575D-CDE9-4725-B00A-F6A7C884D93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C21FA4-8899-4C48-8E56-6BBF02B63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8FC6AA-A15A-4850-A0EA-E3CFCF076ED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E1F453-EA83-4376-A8DF-170EF3AE4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9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664236-FE19-430E-AFF6-0FA48D257D0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FC310E-BE81-4B3B-B5FF-F425B0DD7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9C2D7BB-75C1-4A7C-A198-D18530B1AC1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0E6469-1CCD-4A7F-893F-4242DCE8E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4AED3B5-70B2-4B9D-96D8-A31EBDCBD09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524B0F-0E1D-4A4B-8C7D-3FADAEA36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7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1" y="365127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44C796-C637-4A79-9486-74F9A7F3E13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BFC14C-14D8-4D49-9526-D530C4763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6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2EF183-7B70-44DC-A1BA-40E2C821CAD0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7C0937-9DE2-46D1-AE3E-5F10B9050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2C394-15D3-437E-BF18-8D33B9426DE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4017-FB12-4601-9DDF-99F4BF2AC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D0BFB-DA40-468D-8696-87BF12B838B3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1F6FF7-DEB0-40F9-A3F7-62646F277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3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08E2B0-4188-4681-A240-708AFF293D5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C7DD680-0A3E-401D-B059-E82DE0063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747FE1-4D3A-40F6-8E47-6006D57BA655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5ACACBE-6F91-4794-A602-D551BB47C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2C36E5-3B70-47A6-BA6F-1B5F3A095410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7D0849-3A1A-46D1-AE00-39168E2A1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AF6EFA-8ED4-40C6-B3C2-9FB858662BC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83520A-EC2B-4087-9229-A292F4844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43CA0A-90EE-4C35-B409-5F519068E56E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4D1984-AFF3-45D6-8FC1-CCE24EB5B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130776-C5B3-4FAA-AE50-406C7A4C11C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60DDD9-961E-4AAB-AA78-E2F7CD886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9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D5C2FE-AD2E-40CE-8762-0F73D8066DF6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41D25B-35E8-4528-AE85-E6F93A7DB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4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93767FC-DBA7-4519-862A-FEFA721BBCE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C7F8B6-9E39-43F4-A1A0-6243A8672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9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5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43836E-1713-4979-ABBB-BB8036B3CED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1936CE-9AA7-4CEF-B117-985397AD9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EFC12-5477-474B-A7E9-0D92382D3179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410FE-3686-48D9-9314-86CC993D9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93" indent="0" algn="ctr">
              <a:buNone/>
              <a:defRPr sz="1500"/>
            </a:lvl2pPr>
            <a:lvl3pPr marL="685587" indent="0" algn="ctr">
              <a:buNone/>
              <a:defRPr sz="1400"/>
            </a:lvl3pPr>
            <a:lvl4pPr marL="1028379" indent="0" algn="ctr">
              <a:buNone/>
              <a:defRPr sz="1200"/>
            </a:lvl4pPr>
            <a:lvl5pPr marL="1371174" indent="0" algn="ctr">
              <a:buNone/>
              <a:defRPr sz="1200"/>
            </a:lvl5pPr>
            <a:lvl6pPr marL="1713966" indent="0" algn="ctr">
              <a:buNone/>
              <a:defRPr sz="1200"/>
            </a:lvl6pPr>
            <a:lvl7pPr marL="2056760" indent="0" algn="ctr">
              <a:buNone/>
              <a:defRPr sz="1200"/>
            </a:lvl7pPr>
            <a:lvl8pPr marL="2399553" indent="0" algn="ctr">
              <a:buNone/>
              <a:defRPr sz="1200"/>
            </a:lvl8pPr>
            <a:lvl9pPr marL="274234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8B7CA6-78DB-4B5A-B6EF-E50720CFF64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163F55-DC8E-4D32-B0B1-1A11F2042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F4DA61-480B-4791-AD76-377C7C30258B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6F29CB-C1F1-4056-B990-62BC8D553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AE41AA-448F-4502-99D5-3F2E9633DEDA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D0FEE86-DB88-463E-918F-1624DEE54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1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5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B49804-86E0-4F9A-B383-BE08E186211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791D3B-00EE-44C7-B404-BA71FD1E1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3" indent="0">
              <a:buNone/>
              <a:defRPr sz="1500" b="1"/>
            </a:lvl2pPr>
            <a:lvl3pPr marL="685587" indent="0">
              <a:buNone/>
              <a:defRPr sz="1400" b="1"/>
            </a:lvl3pPr>
            <a:lvl4pPr marL="1028379" indent="0">
              <a:buNone/>
              <a:defRPr sz="1200" b="1"/>
            </a:lvl4pPr>
            <a:lvl5pPr marL="1371174" indent="0">
              <a:buNone/>
              <a:defRPr sz="1200" b="1"/>
            </a:lvl5pPr>
            <a:lvl6pPr marL="1713966" indent="0">
              <a:buNone/>
              <a:defRPr sz="1200" b="1"/>
            </a:lvl6pPr>
            <a:lvl7pPr marL="2056760" indent="0">
              <a:buNone/>
              <a:defRPr sz="1200" b="1"/>
            </a:lvl7pPr>
            <a:lvl8pPr marL="2399553" indent="0">
              <a:buNone/>
              <a:defRPr sz="1200" b="1"/>
            </a:lvl8pPr>
            <a:lvl9pPr marL="274234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2CCF8D-4B0B-4E59-BF3F-9F82A2B3080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D9C54C-C0EF-471D-B39F-9EAF80018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3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23EEC3-3B9F-4304-8951-D7244EB3431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B79F80-577E-447E-8ACC-98773CD71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A9DB77-51CD-49C2-B880-082D7E9CA693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781C96-FA2A-44D3-8450-2B74C491F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D95AA-5252-443B-A32A-32E9A3782EE0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7B3327-D40C-4E8B-8724-F9D71EDFB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93" indent="0">
              <a:buNone/>
              <a:defRPr sz="2100"/>
            </a:lvl2pPr>
            <a:lvl3pPr marL="685587" indent="0">
              <a:buNone/>
              <a:defRPr sz="1800"/>
            </a:lvl3pPr>
            <a:lvl4pPr marL="1028379" indent="0">
              <a:buNone/>
              <a:defRPr sz="1500"/>
            </a:lvl4pPr>
            <a:lvl5pPr marL="1371174" indent="0">
              <a:buNone/>
              <a:defRPr sz="1500"/>
            </a:lvl5pPr>
            <a:lvl6pPr marL="1713966" indent="0">
              <a:buNone/>
              <a:defRPr sz="1500"/>
            </a:lvl6pPr>
            <a:lvl7pPr marL="2056760" indent="0">
              <a:buNone/>
              <a:defRPr sz="1500"/>
            </a:lvl7pPr>
            <a:lvl8pPr marL="2399553" indent="0">
              <a:buNone/>
              <a:defRPr sz="1500"/>
            </a:lvl8pPr>
            <a:lvl9pPr marL="274234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93" indent="0">
              <a:buNone/>
              <a:defRPr sz="1100"/>
            </a:lvl2pPr>
            <a:lvl3pPr marL="685587" indent="0">
              <a:buNone/>
              <a:defRPr sz="900"/>
            </a:lvl3pPr>
            <a:lvl4pPr marL="1028379" indent="0">
              <a:buNone/>
              <a:defRPr sz="700"/>
            </a:lvl4pPr>
            <a:lvl5pPr marL="1371174" indent="0">
              <a:buNone/>
              <a:defRPr sz="700"/>
            </a:lvl5pPr>
            <a:lvl6pPr marL="1713966" indent="0">
              <a:buNone/>
              <a:defRPr sz="700"/>
            </a:lvl6pPr>
            <a:lvl7pPr marL="2056760" indent="0">
              <a:buNone/>
              <a:defRPr sz="700"/>
            </a:lvl7pPr>
            <a:lvl8pPr marL="2399553" indent="0">
              <a:buNone/>
              <a:defRPr sz="700"/>
            </a:lvl8pPr>
            <a:lvl9pPr marL="274234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43AACE-A889-441C-916A-2A269CC08CE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AA6A2D-B459-4643-9405-C6010DBAB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BFA733-473A-4086-B144-0DA338566B72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CBE7BA-4533-43AE-8D44-615485A6A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48F507-6243-4D5C-86F6-F9AC3602D40F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E9A457-E5EF-4D0D-A132-3B3D87D25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588" y="5952751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B3C8A98-B49B-4658-AB4E-F21C50B1A7AA}" type="datetime1">
              <a:rPr lang="en-US" smtClean="0">
                <a:solidFill>
                  <a:srgbClr val="53565A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10/22/2021</a:t>
            </a:fld>
            <a:endParaRPr lang="en-US" dirty="0">
              <a:solidFill>
                <a:srgbClr val="53565A"/>
              </a:solidFill>
              <a:latin typeface="Arial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59588" y="2944976"/>
            <a:ext cx="4471416" cy="2011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9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hf hdr="0"/>
  <p:txStyles>
    <p:titleStyle>
      <a:lvl1pPr algn="l" defTabSz="914378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9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5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72" userDrawn="1">
          <p15:clr>
            <a:srgbClr val="F26B43"/>
          </p15:clr>
        </p15:guide>
        <p15:guide id="3" orient="horz" pos="1866" userDrawn="1">
          <p15:clr>
            <a:srgbClr val="F26B43"/>
          </p15:clr>
        </p15:guide>
        <p15:guide id="4" orient="horz" pos="2494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588" y="5952749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B3C8A98-B49B-4658-AB4E-F21C50B1A7AA}" type="datetime1">
              <a:rPr lang="en-US" smtClean="0">
                <a:solidFill>
                  <a:srgbClr val="53565A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10/22/2021</a:t>
            </a:fld>
            <a:endParaRPr lang="en-US" dirty="0">
              <a:solidFill>
                <a:srgbClr val="53565A"/>
              </a:solidFill>
              <a:latin typeface="Arial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59588" y="2944976"/>
            <a:ext cx="4471416" cy="2011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8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hf hdr="0"/>
  <p:txStyles>
    <p:titleStyle>
      <a:lvl1pPr algn="l" defTabSz="914378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9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7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5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72" userDrawn="1">
          <p15:clr>
            <a:srgbClr val="F26B43"/>
          </p15:clr>
        </p15:guide>
        <p15:guide id="3" orient="horz" pos="1866" userDrawn="1">
          <p15:clr>
            <a:srgbClr val="F26B43"/>
          </p15:clr>
        </p15:guide>
        <p15:guide id="4" orient="horz" pos="2494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22.10.2021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5854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5076" r:id="rId4"/>
    <p:sldLayoutId id="2147485077" r:id="rId5"/>
    <p:sldLayoutId id="2147485078" r:id="rId6"/>
    <p:sldLayoutId id="2147485079" r:id="rId7"/>
    <p:sldLayoutId id="2147485080" r:id="rId8"/>
    <p:sldLayoutId id="2147485081" r:id="rId9"/>
    <p:sldLayoutId id="2147485082" r:id="rId10"/>
    <p:sldLayoutId id="21474850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11AF34-F104-4F82-8D4C-3BE9B764B658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C5BAC4-501A-4052-A2CB-15DFFF8C9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B322AD-D077-49B7-A288-921381EF8F7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B5DDFA-2B6D-4B5D-877C-9BC826B9A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D8C1F7-BE87-4646-9B09-4BC7019BAD3C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86E6FD-DC95-4C78-BE40-E61445DD3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4103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15000"/>
            <a:lum/>
          </a:blip>
          <a:srcRect/>
          <a:stretch>
            <a:fillRect t="-1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381000"/>
            <a:ext cx="487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7526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Образцы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978496-B452-4D5B-A9B6-4CB8F34918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71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  <p:sldLayoutId id="2147484982" r:id="rId12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lang="ru-RU"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ru-RU" sz="3200">
          <a:solidFill>
            <a:srgbClr val="BFBFB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ru-RU" sz="2800">
          <a:solidFill>
            <a:srgbClr val="BFBFB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ru-RU" sz="2400">
          <a:solidFill>
            <a:srgbClr val="BFBFB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ru-RU" sz="2000">
          <a:solidFill>
            <a:srgbClr val="BFBFB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ru-RU" sz="2000">
          <a:solidFill>
            <a:srgbClr val="BFBFB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ru-RU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ru-RU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ru-RU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ru-RU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F960BDC5-693B-42B5-A151-2B1D3AA5C677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FBABDE1B-492D-4B35-A8A6-4E69EBC02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151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6CCFEDEC-0899-434B-9EB9-74C8749D4111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502E701B-8EC4-4831-AC75-F3DE27F3E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175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BEFE6A86-6854-42B2-8892-D8C22A0FA48D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77E0FBB-252F-495A-A1D9-7F87FD460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14" r:id="rId10"/>
    <p:sldLayoutId id="214748501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B027FC8-B32D-43B3-A2D4-ED89DF7B5084}" type="datetimeFigureOut">
              <a:rPr lang="ru-RU"/>
              <a:pPr>
                <a:defRPr/>
              </a:pPr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 defTabSz="914116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DE45436-EC36-4440-A6ED-BF5406A2E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24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65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57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50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44" indent="-171397" algn="l" defTabSz="6855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7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9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4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3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6" algn="l" defTabSz="6855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kl - Clarity (Трек для презентации)_(newmp3.org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99.3024" end="50999.3152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116632"/>
            <a:ext cx="609600" cy="6096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1268760"/>
            <a:ext cx="9361040" cy="5445226"/>
          </a:xfrm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587" eaLnBrk="1" fontAlgn="auto" hangingPunct="1">
              <a:spcBef>
                <a:spcPts val="3600"/>
              </a:spcBef>
              <a:spcAft>
                <a:spcPts val="0"/>
              </a:spcAft>
              <a:defRPr/>
            </a:pPr>
            <a:r>
              <a:rPr lang="ru-RU" sz="9000" b="1" dirty="0" smtClean="0">
                <a:ln w="11430"/>
                <a:solidFill>
                  <a:srgbClr val="000066"/>
                </a:solidFill>
                <a:latin typeface="Cambria" pitchFamily="18" charset="0"/>
              </a:rPr>
              <a:t>РЕСПУБЛИКА БЕЛАРУСЬ</a:t>
            </a:r>
            <a:br>
              <a:rPr lang="ru-RU" sz="9000" b="1" dirty="0" smtClean="0">
                <a:ln w="11430"/>
                <a:solidFill>
                  <a:srgbClr val="000066"/>
                </a:solidFill>
                <a:latin typeface="Cambria" pitchFamily="18" charset="0"/>
              </a:rPr>
            </a:br>
            <a:r>
              <a:rPr lang="ru-RU" sz="9000" b="1" dirty="0" smtClean="0">
                <a:ln w="11430"/>
                <a:solidFill>
                  <a:srgbClr val="000066"/>
                </a:solidFill>
                <a:latin typeface="Cambria" pitchFamily="18" charset="0"/>
              </a:rPr>
              <a:t>ГОРОД НОВОПОЛОЦК</a:t>
            </a:r>
            <a:endParaRPr lang="ru-RU" sz="9000" b="1" dirty="0">
              <a:ln w="11430"/>
              <a:solidFill>
                <a:srgbClr val="000066"/>
              </a:solidFill>
              <a:latin typeface="Cambria" pitchFamily="18" charset="0"/>
            </a:endParaRPr>
          </a:p>
        </p:txBody>
      </p:sp>
      <p:pic>
        <p:nvPicPr>
          <p:cNvPr id="104451" name="Picture 9" descr="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7938"/>
            <a:ext cx="14795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44452"/>
            <a:ext cx="19621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2107930" y="5253890"/>
            <a:ext cx="4320480" cy="1043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619672" y="4725144"/>
            <a:ext cx="432048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714" y="0"/>
            <a:ext cx="9209087" cy="971550"/>
          </a:xfrm>
        </p:spPr>
        <p:txBody>
          <a:bodyPr rtlCol="0">
            <a:noAutofit/>
          </a:bodyPr>
          <a:lstStyle/>
          <a:p>
            <a:pPr algn="ctr" defTabSz="685587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0066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ИНВЕСТИЦИОННЫЕ ПРЕДЛОЖЕНИЯ</a:t>
            </a:r>
            <a:endParaRPr lang="ru-RU" sz="4400" dirty="0">
              <a:solidFill>
                <a:srgbClr val="000066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Y:\Меморандум\фото\фото на слайды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1771" b="32598"/>
          <a:stretch/>
        </p:blipFill>
        <p:spPr bwMode="auto">
          <a:xfrm>
            <a:off x="5436096" y="980727"/>
            <a:ext cx="3456384" cy="2296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4068" y="327134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СТРОИТЕЛЬСТВО 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МЕДИЦИНСКОГО </a:t>
            </a: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ЦЕНТРА</a:t>
            </a:r>
            <a:endParaRPr lang="ru-RU" dirty="0"/>
          </a:p>
        </p:txBody>
      </p:sp>
      <p:pic>
        <p:nvPicPr>
          <p:cNvPr id="28" name="Picture 4" descr="Chery | Major Auto – официальный дилер Чери в Москве. Купить новые  автомобили Черри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6"/>
            <a:ext cx="4176464" cy="229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971600" y="3277500"/>
            <a:ext cx="271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ОТКРЫТИЕ АВТОСАЛОНА</a:t>
            </a:r>
            <a:endParaRPr lang="ru-RU" dirty="0"/>
          </a:p>
        </p:txBody>
      </p:sp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xmlns="" id="{FB08C9F8-E2EB-4795-BAEE-181E7709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5" r="18725"/>
          <a:stretch>
            <a:fillRect/>
          </a:stretch>
        </p:blipFill>
        <p:spPr>
          <a:xfrm>
            <a:off x="5805264" y="3687470"/>
            <a:ext cx="3338736" cy="3170530"/>
          </a:xfrm>
          <a:custGeom>
            <a:avLst/>
            <a:gdLst>
              <a:gd name="connsiteX0" fmla="*/ 0 w 5832140"/>
              <a:gd name="connsiteY0" fmla="*/ 0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0 w 5832140"/>
              <a:gd name="connsiteY4" fmla="*/ 0 h 4236450"/>
              <a:gd name="connsiteX0" fmla="*/ 4302034 w 5832140"/>
              <a:gd name="connsiteY0" fmla="*/ 322217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02034 w 5832140"/>
              <a:gd name="connsiteY4" fmla="*/ 322217 h 4236450"/>
              <a:gd name="connsiteX0" fmla="*/ 4251490 w 5832140"/>
              <a:gd name="connsiteY0" fmla="*/ 115443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15443 h 4236450"/>
              <a:gd name="connsiteX0" fmla="*/ 4320938 w 5832140"/>
              <a:gd name="connsiteY0" fmla="*/ 141486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320938 w 5832140"/>
              <a:gd name="connsiteY4" fmla="*/ 141486 h 4236450"/>
              <a:gd name="connsiteX0" fmla="*/ 4251490 w 5832140"/>
              <a:gd name="connsiteY0" fmla="*/ 109655 h 4236450"/>
              <a:gd name="connsiteX1" fmla="*/ 5832140 w 5832140"/>
              <a:gd name="connsiteY1" fmla="*/ 0 h 4236450"/>
              <a:gd name="connsiteX2" fmla="*/ 5832140 w 5832140"/>
              <a:gd name="connsiteY2" fmla="*/ 4236450 h 4236450"/>
              <a:gd name="connsiteX3" fmla="*/ 0 w 5832140"/>
              <a:gd name="connsiteY3" fmla="*/ 4236450 h 4236450"/>
              <a:gd name="connsiteX4" fmla="*/ 4251490 w 5832140"/>
              <a:gd name="connsiteY4" fmla="*/ 109655 h 4236450"/>
              <a:gd name="connsiteX0" fmla="*/ 4251490 w 5832140"/>
              <a:gd name="connsiteY0" fmla="*/ 0 h 4126795"/>
              <a:gd name="connsiteX1" fmla="*/ 5832140 w 5832140"/>
              <a:gd name="connsiteY1" fmla="*/ 1554206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832140 w 5832140"/>
              <a:gd name="connsiteY2" fmla="*/ 4126795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26795"/>
              <a:gd name="connsiteX1" fmla="*/ 5832140 w 5832140"/>
              <a:gd name="connsiteY1" fmla="*/ 1613109 h 4126795"/>
              <a:gd name="connsiteX2" fmla="*/ 5580680 w 5832140"/>
              <a:gd name="connsiteY2" fmla="*/ 3940649 h 4126795"/>
              <a:gd name="connsiteX3" fmla="*/ 0 w 5832140"/>
              <a:gd name="connsiteY3" fmla="*/ 4126795 h 4126795"/>
              <a:gd name="connsiteX4" fmla="*/ 4251490 w 5832140"/>
              <a:gd name="connsiteY4" fmla="*/ 0 h 4126795"/>
              <a:gd name="connsiteX0" fmla="*/ 4251490 w 5832140"/>
              <a:gd name="connsiteY0" fmla="*/ 0 h 4130061"/>
              <a:gd name="connsiteX1" fmla="*/ 5832140 w 5832140"/>
              <a:gd name="connsiteY1" fmla="*/ 1613109 h 4130061"/>
              <a:gd name="connsiteX2" fmla="*/ 5828875 w 5832140"/>
              <a:gd name="connsiteY2" fmla="*/ 4130061 h 4130061"/>
              <a:gd name="connsiteX3" fmla="*/ 0 w 5832140"/>
              <a:gd name="connsiteY3" fmla="*/ 4126795 h 4130061"/>
              <a:gd name="connsiteX4" fmla="*/ 4251490 w 5832140"/>
              <a:gd name="connsiteY4" fmla="*/ 0 h 4130061"/>
              <a:gd name="connsiteX0" fmla="*/ 4234430 w 5832140"/>
              <a:gd name="connsiteY0" fmla="*/ 0 h 4123237"/>
              <a:gd name="connsiteX1" fmla="*/ 5832140 w 5832140"/>
              <a:gd name="connsiteY1" fmla="*/ 1606285 h 4123237"/>
              <a:gd name="connsiteX2" fmla="*/ 5828875 w 5832140"/>
              <a:gd name="connsiteY2" fmla="*/ 4123237 h 4123237"/>
              <a:gd name="connsiteX3" fmla="*/ 0 w 5832140"/>
              <a:gd name="connsiteY3" fmla="*/ 4119971 h 4123237"/>
              <a:gd name="connsiteX4" fmla="*/ 4234430 w 5832140"/>
              <a:gd name="connsiteY4" fmla="*/ 0 h 4123237"/>
              <a:gd name="connsiteX0" fmla="*/ 4329890 w 5832140"/>
              <a:gd name="connsiteY0" fmla="*/ 0 h 4130774"/>
              <a:gd name="connsiteX1" fmla="*/ 5832140 w 5832140"/>
              <a:gd name="connsiteY1" fmla="*/ 1613822 h 4130774"/>
              <a:gd name="connsiteX2" fmla="*/ 5828875 w 5832140"/>
              <a:gd name="connsiteY2" fmla="*/ 4130774 h 4130774"/>
              <a:gd name="connsiteX3" fmla="*/ 0 w 5832140"/>
              <a:gd name="connsiteY3" fmla="*/ 4127508 h 4130774"/>
              <a:gd name="connsiteX4" fmla="*/ 4329890 w 5832140"/>
              <a:gd name="connsiteY4" fmla="*/ 0 h 4130774"/>
              <a:gd name="connsiteX0" fmla="*/ 4236942 w 5832140"/>
              <a:gd name="connsiteY0" fmla="*/ 0 h 4133286"/>
              <a:gd name="connsiteX1" fmla="*/ 5832140 w 5832140"/>
              <a:gd name="connsiteY1" fmla="*/ 1616334 h 4133286"/>
              <a:gd name="connsiteX2" fmla="*/ 5828875 w 5832140"/>
              <a:gd name="connsiteY2" fmla="*/ 4133286 h 4133286"/>
              <a:gd name="connsiteX3" fmla="*/ 0 w 5832140"/>
              <a:gd name="connsiteY3" fmla="*/ 4130020 h 4133286"/>
              <a:gd name="connsiteX4" fmla="*/ 4236942 w 5832140"/>
              <a:gd name="connsiteY4" fmla="*/ 0 h 41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2140" h="4133286">
                <a:moveTo>
                  <a:pt x="4236942" y="0"/>
                </a:moveTo>
                <a:lnTo>
                  <a:pt x="5832140" y="1616334"/>
                </a:lnTo>
                <a:cubicBezTo>
                  <a:pt x="5831052" y="2455318"/>
                  <a:pt x="5829963" y="3294302"/>
                  <a:pt x="5828875" y="4133286"/>
                </a:cubicBezTo>
                <a:lnTo>
                  <a:pt x="0" y="4130020"/>
                </a:lnTo>
                <a:lnTo>
                  <a:pt x="4236942" y="0"/>
                </a:lnTo>
                <a:close/>
              </a:path>
            </a:pathLst>
          </a:cu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179512" y="400506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СТРОИТЕЛЬСТВО 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ЭТИЛЕН-ПРОПИЛЕНОВОЙ УСТАНОВКИ</a:t>
            </a:r>
            <a:b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НА ЗАВОДЕ «ПОЛИМИР» ОАО «НАФТАН»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107930" y="5512531"/>
            <a:ext cx="3960440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привлечение китайского партнера в качестве генерального подрядчика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619672" y="4864514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привлечение льготного кредита КНР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96" y="6093296"/>
            <a:ext cx="5656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форма участия инвестора в проекте: </a:t>
            </a:r>
            <a:b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внесение вклада в уставный фонд новой организации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2705" r="3816" b="15805"/>
          <a:stretch/>
        </p:blipFill>
        <p:spPr bwMode="auto">
          <a:xfrm>
            <a:off x="-14794" y="484669"/>
            <a:ext cx="9159875" cy="63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Прямоугольник 2"/>
          <p:cNvSpPr>
            <a:spLocks noChangeArrowheads="1"/>
          </p:cNvSpPr>
          <p:nvPr/>
        </p:nvSpPr>
        <p:spPr bwMode="auto">
          <a:xfrm>
            <a:off x="7254993" y="3349898"/>
            <a:ext cx="18406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</a:rPr>
              <a:t>ИЗДЕЛИЯ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</a:rPr>
              <a:t>АВТОМАТИКИ И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</a:rPr>
              <a:t>ТЕЛЕМЕХАНИКИ</a:t>
            </a:r>
          </a:p>
        </p:txBody>
      </p:sp>
      <p:sp>
        <p:nvSpPr>
          <p:cNvPr id="116740" name="Прямоугольник 3"/>
          <p:cNvSpPr>
            <a:spLocks noChangeArrowheads="1"/>
          </p:cNvSpPr>
          <p:nvPr/>
        </p:nvSpPr>
        <p:spPr bwMode="auto">
          <a:xfrm>
            <a:off x="414674" y="4639558"/>
            <a:ext cx="197894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3502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3502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3502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FFFF"/>
                </a:solidFill>
              </a:rPr>
              <a:t>АВТОТРАКТОРНАЯ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FFFF"/>
                </a:solidFill>
              </a:rPr>
              <a:t>ЭЛЕКТРОНИКА И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FFFF"/>
                </a:solidFill>
              </a:rPr>
              <a:t>АВТОКОМПОНЕНТЫ</a:t>
            </a:r>
          </a:p>
        </p:txBody>
      </p:sp>
      <p:sp>
        <p:nvSpPr>
          <p:cNvPr id="116741" name="Прямоугольник 7"/>
          <p:cNvSpPr>
            <a:spLocks noChangeArrowheads="1"/>
          </p:cNvSpPr>
          <p:nvPr/>
        </p:nvSpPr>
        <p:spPr bwMode="auto">
          <a:xfrm>
            <a:off x="7201626" y="4384823"/>
            <a:ext cx="19716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3502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3502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3502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350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ШТАМПЫ,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ПРЕСС-ФОРМЫ,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ТЕХНОЛОГИЧЕСКАЯ </a:t>
            </a:r>
          </a:p>
          <a:p>
            <a:pPr algn="ctr" defTabSz="914400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ОСНАСТКА</a:t>
            </a:r>
          </a:p>
        </p:txBody>
      </p:sp>
      <p:pic>
        <p:nvPicPr>
          <p:cNvPr id="116742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5205" r="12279" b="82059"/>
          <a:stretch>
            <a:fillRect/>
          </a:stretch>
        </p:blipFill>
        <p:spPr bwMode="auto">
          <a:xfrm>
            <a:off x="-15323" y="5805265"/>
            <a:ext cx="9177338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409" y="2007519"/>
            <a:ext cx="1500187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1" y="1810025"/>
            <a:ext cx="1883175" cy="147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42" y="2960721"/>
            <a:ext cx="1584176" cy="12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42" y="1810486"/>
            <a:ext cx="1584176" cy="12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76" y="4420141"/>
            <a:ext cx="1396242" cy="1046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50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16460" r="12244" b="57722"/>
          <a:stretch>
            <a:fillRect/>
          </a:stretch>
        </p:blipFill>
        <p:spPr bwMode="auto">
          <a:xfrm>
            <a:off x="-26958" y="0"/>
            <a:ext cx="917575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0409" y="3374355"/>
            <a:ext cx="1500187" cy="121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16" y="3355305"/>
            <a:ext cx="1450975" cy="123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16" y="2007519"/>
            <a:ext cx="1500188" cy="123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-52045" y="-82176"/>
            <a:ext cx="917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СОЗДАНИЕ ПРЕДПРИЯТИЙ, В ТОМ ЧИСЛЕ СОВМЕСТНЫХ, 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НА БАЗЕ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ерфолента 8"/>
          <p:cNvSpPr/>
          <p:nvPr/>
        </p:nvSpPr>
        <p:spPr>
          <a:xfrm>
            <a:off x="1043608" y="6093296"/>
            <a:ext cx="2650695" cy="680050"/>
          </a:xfrm>
          <a:prstGeom prst="flowChartPunchedTap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3074" name="Picture 2" descr="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43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3265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4400" b="1" cap="all" dirty="0">
                <a:solidFill>
                  <a:prstClr val="white"/>
                </a:solidFill>
                <a:latin typeface="Raleway"/>
              </a:rPr>
              <a:t>НАУЧНО-ТЕХНОЛОГИЧЕСКИЙ </a:t>
            </a:r>
            <a:br>
              <a:rPr lang="ru-RU" sz="4400" b="1" cap="all" dirty="0">
                <a:solidFill>
                  <a:prstClr val="white"/>
                </a:solidFill>
                <a:latin typeface="Raleway"/>
              </a:rPr>
            </a:br>
            <a:r>
              <a:rPr lang="ru-RU" sz="4400" b="1" cap="all" dirty="0">
                <a:solidFill>
                  <a:prstClr val="white"/>
                </a:solidFill>
                <a:latin typeface="Raleway"/>
              </a:rPr>
              <a:t>ПАРК</a:t>
            </a:r>
          </a:p>
        </p:txBody>
      </p:sp>
      <p:pic>
        <p:nvPicPr>
          <p:cNvPr id="3078" name="Picture 6" descr="http://belmobilesoft.by.atservers.net/images/yootheme/logo1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0" y="4493909"/>
            <a:ext cx="16192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4261" y="4391755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 smtClean="0">
                <a:solidFill>
                  <a:prstClr val="black"/>
                </a:solidFill>
                <a:latin typeface="Trebuchet MS"/>
              </a:rPr>
              <a:t>резиденты</a:t>
            </a:r>
            <a:endParaRPr lang="ru-RU" sz="32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32919"/>
            <a:ext cx="2998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57793D"/>
                </a:solidFill>
                <a:latin typeface="Arial"/>
              </a:rPr>
              <a:t>ООО «БелМобайлСофт»</a:t>
            </a:r>
            <a:endParaRPr lang="ru-RU" b="1" dirty="0">
              <a:solidFill>
                <a:srgbClr val="57793D"/>
              </a:solidFill>
              <a:latin typeface="Arial"/>
            </a:endParaRPr>
          </a:p>
        </p:txBody>
      </p:sp>
      <p:pic>
        <p:nvPicPr>
          <p:cNvPr id="3082" name="Picture 10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50" y="5874995"/>
            <a:ext cx="3537689" cy="8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ТЦ 2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3"/>
          <a:stretch/>
        </p:blipFill>
        <p:spPr bwMode="auto">
          <a:xfrm>
            <a:off x="4692769" y="4925397"/>
            <a:ext cx="1504666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4781" y="6186344"/>
            <a:ext cx="269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ЧП «Лайфтайм плюс»</a:t>
            </a:r>
          </a:p>
        </p:txBody>
      </p:sp>
      <p:pic>
        <p:nvPicPr>
          <p:cNvPr id="2052" name="Picture 4" descr="ООО ИНКОМ, Минск — адрес, телефон, часы работы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3" b="27082"/>
          <a:stretch/>
        </p:blipFill>
        <p:spPr bwMode="auto">
          <a:xfrm>
            <a:off x="2998128" y="4925397"/>
            <a:ext cx="1504666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абота в компании Астролай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47069"/>
            <a:ext cx="20002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2256210" y="1944373"/>
            <a:ext cx="4565809" cy="18599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lvl="0" algn="ctr">
              <a:lnSpc>
                <a:spcPts val="3200"/>
              </a:lnSpc>
            </a:pPr>
            <a:r>
              <a:rPr lang="ru-RU" sz="3400" dirty="0" smtClean="0">
                <a:solidFill>
                  <a:srgbClr val="000066"/>
                </a:solidFill>
                <a:latin typeface="Franklin Gothic Demi Cond" panose="020B0706030402020204" pitchFamily="34" charset="0"/>
              </a:rPr>
              <a:t>СОВЕТ </a:t>
            </a:r>
            <a:r>
              <a:rPr lang="ru-RU" sz="3400" dirty="0">
                <a:solidFill>
                  <a:srgbClr val="000066"/>
                </a:solidFill>
                <a:latin typeface="Franklin Gothic Demi Cond" panose="020B0706030402020204" pitchFamily="34" charset="0"/>
              </a:rPr>
              <a:t>кластера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35872" y="16337"/>
            <a:ext cx="893770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0066"/>
                </a:solidFill>
                <a:latin typeface="Franklin Gothic Demi Cond" panose="020B0706030402020204" pitchFamily="34" charset="0"/>
                <a:cs typeface="+mn-cs"/>
              </a:rPr>
              <a:t>НОВОПОЛОЦКИЙ НЕФТЕХИМИЧЕСКИЙ</a:t>
            </a:r>
            <a:br>
              <a:rPr lang="ru-RU" sz="4000" dirty="0" smtClean="0">
                <a:solidFill>
                  <a:srgbClr val="000066"/>
                </a:solidFill>
                <a:latin typeface="Franklin Gothic Demi Cond" panose="020B0706030402020204" pitchFamily="34" charset="0"/>
                <a:cs typeface="+mn-cs"/>
              </a:rPr>
            </a:br>
            <a:r>
              <a:rPr lang="ru-RU" sz="4000" dirty="0" smtClean="0">
                <a:solidFill>
                  <a:srgbClr val="000066"/>
                </a:solidFill>
                <a:latin typeface="Franklin Gothic Demi Cond" panose="020B0706030402020204" pitchFamily="34" charset="0"/>
                <a:cs typeface="+mn-cs"/>
              </a:rPr>
              <a:t>КЛАСТЕР</a:t>
            </a:r>
            <a:endParaRPr lang="ru-RU" sz="4000" dirty="0">
              <a:solidFill>
                <a:srgbClr val="000066"/>
              </a:solidFill>
              <a:latin typeface="Franklin Gothic Demi Cond" panose="020B0706030402020204" pitchFamily="34" charset="0"/>
              <a:cs typeface="+mn-cs"/>
            </a:endParaRPr>
          </a:p>
        </p:txBody>
      </p:sp>
      <p:sp>
        <p:nvSpPr>
          <p:cNvPr id="15362" name="AutoShape 2" descr="СИМВОЛИКА ПРЕДПРИЯТИЯ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15364" name="AutoShape 4" descr="СИМВОЛИКА ПРЕДПРИЯТИЯ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15366" name="AutoShape 6" descr="СИМВОЛИКА ПРЕДПРИЯТИЯ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15368" name="AutoShape 8" descr="СИМВОЛИКА ПРЕДПРИЯТИЯ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15385" name="AutoShape 25" descr="Новополоцкий государственный политехнический колледж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pic>
        <p:nvPicPr>
          <p:cNvPr id="15386" name="Picture 26" descr="D: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5457" y="16337"/>
            <a:ext cx="991809" cy="991809"/>
          </a:xfrm>
          <a:prstGeom prst="rect">
            <a:avLst/>
          </a:prstGeom>
          <a:noFill/>
        </p:spPr>
      </p:pic>
      <p:sp>
        <p:nvSpPr>
          <p:cNvPr id="3" name="AutoShape 2" descr="Китай, круглый флаг с баннером. Скачать иллюстрацию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AutoShape 4" descr="Китай, круглый флаг с баннером. Скачать иллюстрацию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2825" y="1428564"/>
            <a:ext cx="1752912" cy="14457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Группа 17"/>
          <p:cNvGrpSpPr/>
          <p:nvPr/>
        </p:nvGrpSpPr>
        <p:grpSpPr>
          <a:xfrm>
            <a:off x="1447567" y="2348019"/>
            <a:ext cx="1558144" cy="1738512"/>
            <a:chOff x="391759" y="1074112"/>
            <a:chExt cx="1558144" cy="173851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391759" y="1074112"/>
              <a:ext cx="1558144" cy="1738512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  <a:sp3d prstMaterial="plastic">
              <a:bevelT w="127000" h="25400" prst="relaxedInset"/>
            </a:sp3d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5"/>
            <p:cNvSpPr/>
            <p:nvPr/>
          </p:nvSpPr>
          <p:spPr>
            <a:xfrm>
              <a:off x="437395" y="1119748"/>
              <a:ext cx="1466872" cy="164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15" tIns="80010" rIns="120015" bIns="80010" numCol="1" spcCol="1270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300" kern="1200" dirty="0"/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3700785" y="930562"/>
            <a:ext cx="1752912" cy="14457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Группа 19"/>
          <p:cNvGrpSpPr/>
          <p:nvPr/>
        </p:nvGrpSpPr>
        <p:grpSpPr>
          <a:xfrm>
            <a:off x="4289209" y="1516541"/>
            <a:ext cx="1558144" cy="1471796"/>
            <a:chOff x="3792931" y="1528599"/>
            <a:chExt cx="1558144" cy="14717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792931" y="1528599"/>
              <a:ext cx="1558144" cy="1471796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  <a:sp3d prstMaterial="plastic">
              <a:bevelT w="127000" h="25400" prst="relaxedInset"/>
            </a:sp3d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8"/>
            <p:cNvSpPr/>
            <p:nvPr/>
          </p:nvSpPr>
          <p:spPr>
            <a:xfrm>
              <a:off x="3836038" y="1571706"/>
              <a:ext cx="1471930" cy="13855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15" tIns="80010" rIns="120015" bIns="80010" numCol="1" spcCol="1270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300" kern="1200" dirty="0"/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6437089" y="1455455"/>
            <a:ext cx="1752912" cy="144578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Группа 21"/>
          <p:cNvGrpSpPr/>
          <p:nvPr/>
        </p:nvGrpSpPr>
        <p:grpSpPr>
          <a:xfrm>
            <a:off x="7096526" y="2335013"/>
            <a:ext cx="1545025" cy="1764524"/>
            <a:chOff x="5192900" y="1054603"/>
            <a:chExt cx="1545025" cy="17645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5192900" y="1054603"/>
              <a:ext cx="1545025" cy="1764524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  <a:sp3d prstMaterial="plastic">
              <a:bevelT w="127000" h="25400" prst="relaxedInset"/>
            </a:sp3d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11"/>
            <p:cNvSpPr/>
            <p:nvPr/>
          </p:nvSpPr>
          <p:spPr>
            <a:xfrm>
              <a:off x="5238152" y="1099855"/>
              <a:ext cx="1454521" cy="16740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15" tIns="80010" rIns="120015" bIns="80010" numCol="1" spcCol="1270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300" kern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9592" y="1428564"/>
            <a:ext cx="1939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Новополоцкий </a:t>
            </a:r>
            <a:br>
              <a:rPr lang="ru-RU" b="1" dirty="0" smtClean="0">
                <a:solidFill>
                  <a:srgbClr val="000099"/>
                </a:solidFill>
              </a:rPr>
            </a:br>
            <a:r>
              <a:rPr lang="ru-RU" b="1" dirty="0" smtClean="0">
                <a:solidFill>
                  <a:srgbClr val="000099"/>
                </a:solidFill>
              </a:rPr>
              <a:t>горисполком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815" y="994223"/>
            <a:ext cx="189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ОАО «Нафтан»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8306" y="1421504"/>
            <a:ext cx="2210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Полоцкий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государственный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университет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9" name="Picture 3" descr="C:\Documents and Settings\Administrator\桌面\企业标识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447" y="5880236"/>
            <a:ext cx="4185553" cy="977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11" descr="CITIC Construction - Wikiw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1" y="5754848"/>
            <a:ext cx="4191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427294" y="4776326"/>
            <a:ext cx="2289409" cy="369332"/>
          </a:xfrm>
          <a:prstGeom prst="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участники кластера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6623856" y="5269909"/>
            <a:ext cx="760504" cy="562793"/>
            <a:chOff x="3701771" y="931060"/>
            <a:chExt cx="760504" cy="562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3701771" y="931060"/>
              <a:ext cx="760504" cy="562793"/>
            </a:xfrm>
            <a:prstGeom prst="roundRect">
              <a:avLst>
                <a:gd name="adj" fmla="val 10000"/>
              </a:avLst>
            </a:prstGeom>
            <a:blipFill rotWithShape="0">
              <a:blip r:embed="rId8"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8" name="Скругленный прямоугольник 4"/>
            <p:cNvSpPr/>
            <p:nvPr/>
          </p:nvSpPr>
          <p:spPr>
            <a:xfrm>
              <a:off x="3718255" y="947544"/>
              <a:ext cx="727536" cy="52982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265479" y="4110603"/>
            <a:ext cx="760504" cy="746857"/>
            <a:chOff x="4871849" y="1368494"/>
            <a:chExt cx="760504" cy="74685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4871849" y="1368494"/>
              <a:ext cx="760504" cy="746857"/>
            </a:xfrm>
            <a:prstGeom prst="roundRect">
              <a:avLst>
                <a:gd name="adj" fmla="val 10000"/>
              </a:avLst>
            </a:prstGeom>
            <a:blipFill rotWithShape="0">
              <a:blip r:embed="rId9"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5" name="Скругленный прямоугольник 6"/>
            <p:cNvSpPr/>
            <p:nvPr/>
          </p:nvSpPr>
          <p:spPr>
            <a:xfrm>
              <a:off x="4893724" y="1390369"/>
              <a:ext cx="716754" cy="70310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81915" tIns="54610" rIns="81915" bIns="54610" numCol="1" spcCol="1270" anchor="ctr" anchorCtr="0">
              <a:noAutofit/>
            </a:bodyPr>
            <a:lstStyle/>
            <a:p>
              <a:pPr marL="0" marR="0" lvl="0" indent="0" algn="ctr" defTabSz="19113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217249" y="5163725"/>
            <a:ext cx="760504" cy="562787"/>
            <a:chOff x="7212005" y="1506546"/>
            <a:chExt cx="760504" cy="5627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7212005" y="1506546"/>
              <a:ext cx="760504" cy="562787"/>
            </a:xfrm>
            <a:prstGeom prst="roundRect">
              <a:avLst>
                <a:gd name="adj" fmla="val 10000"/>
              </a:avLst>
            </a:prstGeom>
            <a:blipFill rotWithShape="0">
              <a:blip r:embed="rId10"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2" name="Скругленный прямоугольник 8"/>
            <p:cNvSpPr/>
            <p:nvPr/>
          </p:nvSpPr>
          <p:spPr>
            <a:xfrm>
              <a:off x="7228488" y="1523029"/>
              <a:ext cx="727538" cy="52982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232523" y="4707116"/>
            <a:ext cx="760504" cy="562793"/>
            <a:chOff x="8382083" y="931060"/>
            <a:chExt cx="760504" cy="562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8382083" y="931060"/>
              <a:ext cx="760504" cy="562793"/>
            </a:xfrm>
            <a:prstGeom prst="roundRect">
              <a:avLst>
                <a:gd name="adj" fmla="val 10000"/>
              </a:avLst>
            </a:prstGeom>
            <a:blipFill rotWithShape="0">
              <a:blip r:embed="rId11"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40" name="Скругленный прямоугольник 10"/>
            <p:cNvSpPr/>
            <p:nvPr/>
          </p:nvSpPr>
          <p:spPr>
            <a:xfrm>
              <a:off x="8398567" y="947544"/>
              <a:ext cx="727536" cy="52982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marR="0" lvl="0" indent="0" algn="ctr" defTabSz="1466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84" y="4684056"/>
            <a:ext cx="660432" cy="6425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5" name="Picture 6" descr="ÐÐ»Ð°Ð²Ð½Ð°Ñ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65" y="4424930"/>
            <a:ext cx="1584176" cy="39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7815" y="4616209"/>
            <a:ext cx="1749616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9" y="4644861"/>
            <a:ext cx="1749616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584">
            <a:off x="5641103" y="4998352"/>
            <a:ext cx="1034697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725">
            <a:off x="4842154" y="5091629"/>
            <a:ext cx="1034697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1715">
            <a:off x="2794916" y="4337998"/>
            <a:ext cx="642973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6768">
            <a:off x="2411778" y="4907641"/>
            <a:ext cx="1034697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7244">
            <a:off x="5665886" y="4284374"/>
            <a:ext cx="642973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ÐÐ°ÑÑÐ¸Ð½ÐºÐ¸ Ð¿Ð¾ Ð·Ð°Ð¿ÑÐ¾ÑÑ ÑÑÑÐµÐ»ÐºÐ°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4432">
            <a:off x="3223559" y="5052657"/>
            <a:ext cx="1034697" cy="7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980728"/>
            <a:ext cx="9361040" cy="5445226"/>
          </a:xfrm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587" eaLnBrk="1" fontAlgn="auto" hangingPunct="1">
              <a:spcBef>
                <a:spcPts val="3600"/>
              </a:spcBef>
              <a:spcAft>
                <a:spcPts val="0"/>
              </a:spcAft>
              <a:defRPr/>
            </a:pPr>
            <a:r>
              <a:rPr lang="ru-RU" sz="9000" b="1" dirty="0" smtClean="0">
                <a:ln w="11430"/>
                <a:solidFill>
                  <a:srgbClr val="000066"/>
                </a:solidFill>
                <a:latin typeface="Candara" panose="020E0502030303020204" pitchFamily="34" charset="0"/>
              </a:rPr>
              <a:t>Приглашаем к сотрудничеству</a:t>
            </a:r>
            <a:r>
              <a:rPr lang="ru-RU" sz="9000" b="1" dirty="0" smtClean="0">
                <a:ln w="11430"/>
                <a:solidFill>
                  <a:srgbClr val="000066"/>
                </a:solidFill>
                <a:latin typeface="Cambria" pitchFamily="18" charset="0"/>
              </a:rPr>
              <a:t>!</a:t>
            </a:r>
            <a:endParaRPr lang="ru-RU" sz="9000" b="1" dirty="0">
              <a:ln w="11430"/>
              <a:solidFill>
                <a:srgbClr val="000066"/>
              </a:solidFill>
              <a:latin typeface="Cambria" pitchFamily="18" charset="0"/>
            </a:endParaRPr>
          </a:p>
        </p:txBody>
      </p:sp>
      <p:pic>
        <p:nvPicPr>
          <p:cNvPr id="123907" name="Picture 9" descr="Ге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7938"/>
            <a:ext cx="14795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44452"/>
            <a:ext cx="19621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364163" cy="1079500"/>
          </a:xfrm>
        </p:spPr>
        <p:txBody>
          <a:bodyPr/>
          <a:lstStyle/>
          <a:p>
            <a:pPr algn="ctr" eaLnBrk="1" hangingPunct="1"/>
            <a:r>
              <a:rPr lang="ru-RU" altLang="ru-RU" sz="6500" b="1" dirty="0" smtClean="0">
                <a:solidFill>
                  <a:srgbClr val="000066"/>
                </a:solidFill>
                <a:latin typeface="Franklin Gothic Medium" pitchFamily="34" charset="0"/>
                <a:ea typeface="Arial Unicode MS" pitchFamily="34" charset="-128"/>
                <a:cs typeface="Arial Unicode MS" pitchFamily="34" charset="-128"/>
              </a:rPr>
              <a:t>НОВОПОЛОЦК</a:t>
            </a:r>
          </a:p>
        </p:txBody>
      </p:sp>
      <p:pic>
        <p:nvPicPr>
          <p:cNvPr id="4" name="Picture 2" descr="Y:\Китай\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6"/>
            <a:ext cx="4860032" cy="369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627314" y="1495426"/>
            <a:ext cx="1924441" cy="400081"/>
          </a:xfrm>
          <a:prstGeom prst="rect">
            <a:avLst/>
          </a:prstGeom>
          <a:noFill/>
        </p:spPr>
        <p:txBody>
          <a:bodyPr wrap="none" lIns="91410" tIns="45706" rIns="91410" bIns="45706">
            <a:spAutoFit/>
          </a:bodyPr>
          <a:lstStyle/>
          <a:p>
            <a:pPr defTabSz="9141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Novopolotsk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57525" y="1844675"/>
            <a:ext cx="144463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defTabSz="91411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6502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12836" r="54839" b="62970"/>
          <a:stretch>
            <a:fillRect/>
          </a:stretch>
        </p:blipFill>
        <p:spPr bwMode="auto">
          <a:xfrm>
            <a:off x="4492626" y="23813"/>
            <a:ext cx="51943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46972" y="215902"/>
            <a:ext cx="357617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587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– промышленный и </a:t>
            </a:r>
          </a:p>
          <a:p>
            <a:pPr algn="ctr" defTabSz="685587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40" dirty="0">
                <a:solidFill>
                  <a:prstClr val="black"/>
                </a:solidFill>
                <a:latin typeface="Calibri"/>
              </a:rPr>
              <a:t>научно-образовательны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й </a:t>
            </a:r>
          </a:p>
          <a:p>
            <a:pPr algn="ctr" defTabSz="685587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центр </a:t>
            </a:r>
          </a:p>
        </p:txBody>
      </p:sp>
      <p:pic>
        <p:nvPicPr>
          <p:cNvPr id="106504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 bwMode="auto">
          <a:xfrm>
            <a:off x="4649789" y="1365252"/>
            <a:ext cx="494188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Прямоугольник 14"/>
          <p:cNvSpPr>
            <a:spLocks noChangeArrowheads="1"/>
          </p:cNvSpPr>
          <p:nvPr/>
        </p:nvSpPr>
        <p:spPr bwMode="auto">
          <a:xfrm>
            <a:off x="5919789" y="1524002"/>
            <a:ext cx="30305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300" b="1" dirty="0">
                <a:solidFill>
                  <a:srgbClr val="000000"/>
                </a:solidFill>
              </a:rPr>
              <a:t>–</a:t>
            </a:r>
            <a:r>
              <a:rPr lang="ru-RU" altLang="ru-RU" sz="2400" b="1" dirty="0">
                <a:solidFill>
                  <a:srgbClr val="000000"/>
                </a:solidFill>
              </a:rPr>
              <a:t> центр экономического роста и привлечения инвестиций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0000"/>
              </a:solidFill>
            </a:endParaRPr>
          </a:p>
        </p:txBody>
      </p:sp>
      <p:pic>
        <p:nvPicPr>
          <p:cNvPr id="10650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6" r="4323" b="62759"/>
          <a:stretch>
            <a:fillRect/>
          </a:stretch>
        </p:blipFill>
        <p:spPr bwMode="auto">
          <a:xfrm>
            <a:off x="4684714" y="3308352"/>
            <a:ext cx="480853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7" name="Прямоугольник 16"/>
          <p:cNvSpPr>
            <a:spLocks noChangeArrowheads="1"/>
          </p:cNvSpPr>
          <p:nvPr/>
        </p:nvSpPr>
        <p:spPr bwMode="auto">
          <a:xfrm>
            <a:off x="5949951" y="3598863"/>
            <a:ext cx="2874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000000"/>
                </a:solidFill>
              </a:rPr>
              <a:t>Численность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000000"/>
                </a:solidFill>
              </a:rPr>
              <a:t>населения</a:t>
            </a:r>
            <a:r>
              <a:rPr lang="ru-RU" altLang="ru-RU" sz="2400" b="1">
                <a:solidFill>
                  <a:srgbClr val="000000"/>
                </a:solidFill>
              </a:rPr>
              <a:t> –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98 тыс. человек</a:t>
            </a:r>
          </a:p>
        </p:txBody>
      </p:sp>
      <p:pic>
        <p:nvPicPr>
          <p:cNvPr id="10650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4" r="4744" b="25504"/>
          <a:stretch>
            <a:fillRect/>
          </a:stretch>
        </p:blipFill>
        <p:spPr bwMode="auto">
          <a:xfrm>
            <a:off x="4635500" y="4895852"/>
            <a:ext cx="4808538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9" name="Прямоугольник 18"/>
          <p:cNvSpPr>
            <a:spLocks noChangeArrowheads="1"/>
          </p:cNvSpPr>
          <p:nvPr/>
        </p:nvSpPr>
        <p:spPr bwMode="auto">
          <a:xfrm>
            <a:off x="5562423" y="4996960"/>
            <a:ext cx="3467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000000"/>
                </a:solidFill>
              </a:rPr>
              <a:t>Объем производства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</a:rPr>
              <a:t>за 2020 год –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</a:rPr>
              <a:t>     2,7 млрд. долл. США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</a:rPr>
              <a:t>         (42% от областного)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684583" y="5298624"/>
            <a:ext cx="4104455" cy="1841331"/>
          </a:xfrm>
          <a:prstGeom prst="rect">
            <a:avLst/>
          </a:prstGeom>
        </p:spPr>
      </p:pic>
      <p:sp>
        <p:nvSpPr>
          <p:cNvPr id="106511" name="Прямоугольник 20"/>
          <p:cNvSpPr>
            <a:spLocks noChangeArrowheads="1"/>
          </p:cNvSpPr>
          <p:nvPr/>
        </p:nvSpPr>
        <p:spPr bwMode="auto">
          <a:xfrm>
            <a:off x="-142875" y="5283200"/>
            <a:ext cx="33448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ru-RU" altLang="ru-RU" sz="2400" b="1">
                <a:solidFill>
                  <a:srgbClr val="000000"/>
                </a:solidFill>
                <a:latin typeface="Calibri" pitchFamily="34" charset="0"/>
              </a:rPr>
              <a:t>    </a:t>
            </a:r>
            <a:r>
              <a:rPr lang="ru-RU" altLang="ru-RU" sz="2400" b="1" u="sng">
                <a:solidFill>
                  <a:srgbClr val="000000"/>
                </a:solidFill>
                <a:latin typeface="Calibri" pitchFamily="34" charset="0"/>
              </a:rPr>
              <a:t>Объем инвестиций </a:t>
            </a:r>
          </a:p>
          <a:p>
            <a:pPr algn="ctr">
              <a:lnSpc>
                <a:spcPts val="2400"/>
              </a:lnSpc>
            </a:pPr>
            <a:r>
              <a:rPr lang="ru-RU" altLang="ru-RU" sz="2400" b="1">
                <a:solidFill>
                  <a:srgbClr val="000000"/>
                </a:solidFill>
                <a:latin typeface="Calibri" pitchFamily="34" charset="0"/>
              </a:rPr>
              <a:t>за 2020 год – </a:t>
            </a:r>
          </a:p>
          <a:p>
            <a:pPr algn="ctr">
              <a:lnSpc>
                <a:spcPts val="2400"/>
              </a:lnSpc>
            </a:pPr>
            <a:r>
              <a:rPr lang="ru-RU" altLang="ru-RU" sz="2400" b="1">
                <a:solidFill>
                  <a:srgbClr val="000000"/>
                </a:solidFill>
                <a:latin typeface="Calibri" pitchFamily="34" charset="0"/>
              </a:rPr>
              <a:t>     175 тыс. долл. США</a:t>
            </a:r>
          </a:p>
          <a:p>
            <a:pPr algn="ctr">
              <a:lnSpc>
                <a:spcPts val="2400"/>
              </a:lnSpc>
            </a:pPr>
            <a:r>
              <a:rPr lang="ru-RU" altLang="ru-RU" sz="2400" b="1">
                <a:solidFill>
                  <a:srgbClr val="000000"/>
                </a:solidFill>
                <a:latin typeface="Calibri" pitchFamily="34" charset="0"/>
              </a:rPr>
              <a:t>      (15% от областного)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2430017" y="5298625"/>
            <a:ext cx="3436355" cy="1841331"/>
          </a:xfrm>
          <a:prstGeom prst="rect">
            <a:avLst/>
          </a:prstGeom>
        </p:spPr>
      </p:pic>
      <p:sp>
        <p:nvSpPr>
          <p:cNvPr id="106513" name="TextBox 22"/>
          <p:cNvSpPr txBox="1">
            <a:spLocks noChangeArrowheads="1"/>
          </p:cNvSpPr>
          <p:nvPr/>
        </p:nvSpPr>
        <p:spPr bwMode="auto">
          <a:xfrm>
            <a:off x="3117430" y="5454651"/>
            <a:ext cx="23519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defTabSz="68421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defTabSz="6842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000000"/>
                </a:solidFill>
              </a:rPr>
              <a:t>География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000000"/>
                </a:solidFill>
              </a:rPr>
              <a:t>экспорта </a:t>
            </a:r>
            <a:r>
              <a:rPr lang="ru-RU" altLang="ru-RU" sz="2400" b="1">
                <a:solidFill>
                  <a:srgbClr val="000000"/>
                </a:solidFill>
              </a:rPr>
              <a:t>–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</a:rPr>
              <a:t>    45 стран мира</a:t>
            </a:r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6" descr="D:\Мои документы\Наташа\Инвестиционный форум\ВИТЕБСК\Май 2017\НОВОПОЛОЦК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3970338"/>
            <a:ext cx="18303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Заголовок 10"/>
          <p:cNvSpPr>
            <a:spLocks noGrp="1"/>
          </p:cNvSpPr>
          <p:nvPr>
            <p:ph type="title"/>
          </p:nvPr>
        </p:nvSpPr>
        <p:spPr>
          <a:xfrm>
            <a:off x="-26627" y="44624"/>
            <a:ext cx="5473700" cy="1052513"/>
          </a:xfrm>
        </p:spPr>
        <p:txBody>
          <a:bodyPr/>
          <a:lstStyle/>
          <a:p>
            <a:pPr algn="ctr" eaLnBrk="1" hangingPunct="1">
              <a:lnSpc>
                <a:spcPts val="4000"/>
              </a:lnSpc>
            </a:pPr>
            <a:r>
              <a:rPr lang="ru-RU" altLang="ru-RU" sz="4000" b="1" dirty="0">
                <a:solidFill>
                  <a:srgbClr val="000066"/>
                </a:solidFill>
                <a:latin typeface="Franklin Gothic Medium" pitchFamily="34" charset="0"/>
                <a:ea typeface="Arial Unicode MS" pitchFamily="34" charset="-128"/>
                <a:cs typeface="Arial Unicode MS" pitchFamily="34" charset="-128"/>
              </a:rPr>
              <a:t>ТОВАРНАЯ СТРУКТУРА ЭКСПОРТА </a:t>
            </a:r>
          </a:p>
        </p:txBody>
      </p:sp>
      <p:pic>
        <p:nvPicPr>
          <p:cNvPr id="119812" name="Picture 2" descr="Картинки по запросу нефтепродук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52538"/>
            <a:ext cx="18161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4" descr="Картинки по запросу символы химической промышлен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2606675"/>
            <a:ext cx="185578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Картинки по запросу полиэтил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78275"/>
            <a:ext cx="184308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8" descr="Окрашенные акриловые волок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334002"/>
            <a:ext cx="18605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Заголовок 10"/>
          <p:cNvSpPr txBox="1">
            <a:spLocks/>
          </p:cNvSpPr>
          <p:nvPr/>
        </p:nvSpPr>
        <p:spPr bwMode="auto">
          <a:xfrm>
            <a:off x="5530851" y="7938"/>
            <a:ext cx="3613150" cy="108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 anchor="ctr"/>
          <a:lstStyle/>
          <a:p>
            <a:pPr algn="ctr">
              <a:lnSpc>
                <a:spcPts val="4000"/>
              </a:lnSpc>
            </a:pPr>
            <a:r>
              <a:rPr lang="ru-RU" altLang="ru-RU" sz="4000" b="1" dirty="0">
                <a:solidFill>
                  <a:srgbClr val="000066"/>
                </a:solidFill>
                <a:latin typeface="Franklin Gothic Medium" pitchFamily="34" charset="0"/>
                <a:ea typeface="Arial Unicode MS" pitchFamily="34" charset="-128"/>
                <a:cs typeface="Arial Unicode MS" pitchFamily="34" charset="-128"/>
              </a:rPr>
              <a:t>ЭКСПОРТ </a:t>
            </a:r>
          </a:p>
          <a:p>
            <a:pPr algn="ctr">
              <a:lnSpc>
                <a:spcPts val="4000"/>
              </a:lnSpc>
            </a:pPr>
            <a:r>
              <a:rPr lang="ru-RU" altLang="ru-RU" sz="4000" b="1" dirty="0">
                <a:solidFill>
                  <a:srgbClr val="000066"/>
                </a:solidFill>
                <a:latin typeface="Franklin Gothic Medium" pitchFamily="34" charset="0"/>
                <a:ea typeface="Arial Unicode MS" pitchFamily="34" charset="-128"/>
                <a:cs typeface="Arial Unicode MS" pitchFamily="34" charset="-128"/>
              </a:rPr>
              <a:t>ПО РЕГИОНАМ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046288" y="1531938"/>
            <a:ext cx="368300" cy="3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309814" y="1611313"/>
            <a:ext cx="3221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19813" idx="3"/>
          </p:cNvCxnSpPr>
          <p:nvPr/>
        </p:nvCxnSpPr>
        <p:spPr>
          <a:xfrm flipH="1">
            <a:off x="2046288" y="2957513"/>
            <a:ext cx="285750" cy="29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19814" idx="3"/>
          </p:cNvCxnSpPr>
          <p:nvPr/>
        </p:nvCxnSpPr>
        <p:spPr>
          <a:xfrm flipH="1">
            <a:off x="2033588" y="4140200"/>
            <a:ext cx="309562" cy="465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19815" idx="3"/>
          </p:cNvCxnSpPr>
          <p:nvPr/>
        </p:nvCxnSpPr>
        <p:spPr>
          <a:xfrm flipH="1">
            <a:off x="2032001" y="5546725"/>
            <a:ext cx="303213" cy="42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335214" y="2957513"/>
            <a:ext cx="3165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347914" y="4133850"/>
            <a:ext cx="3165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338389" y="5546725"/>
            <a:ext cx="3163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25" name="TextBox 23"/>
          <p:cNvSpPr txBox="1">
            <a:spLocks noChangeArrowheads="1"/>
          </p:cNvSpPr>
          <p:nvPr/>
        </p:nvSpPr>
        <p:spPr bwMode="auto">
          <a:xfrm>
            <a:off x="2682875" y="1212850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39%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26" name="TextBox 36"/>
          <p:cNvSpPr txBox="1">
            <a:spLocks noChangeArrowheads="1"/>
          </p:cNvSpPr>
          <p:nvPr/>
        </p:nvSpPr>
        <p:spPr bwMode="auto">
          <a:xfrm>
            <a:off x="2730501" y="2582865"/>
            <a:ext cx="208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31%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27" name="TextBox 37"/>
          <p:cNvSpPr txBox="1">
            <a:spLocks noChangeArrowheads="1"/>
          </p:cNvSpPr>
          <p:nvPr/>
        </p:nvSpPr>
        <p:spPr bwMode="auto">
          <a:xfrm>
            <a:off x="2784475" y="3760788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22%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28" name="TextBox 38"/>
          <p:cNvSpPr txBox="1">
            <a:spLocks noChangeArrowheads="1"/>
          </p:cNvSpPr>
          <p:nvPr/>
        </p:nvSpPr>
        <p:spPr bwMode="auto">
          <a:xfrm>
            <a:off x="2730501" y="5167313"/>
            <a:ext cx="2087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6%</a:t>
            </a:r>
          </a:p>
        </p:txBody>
      </p:sp>
      <p:sp>
        <p:nvSpPr>
          <p:cNvPr id="119829" name="TextBox 40"/>
          <p:cNvSpPr txBox="1">
            <a:spLocks noChangeArrowheads="1"/>
          </p:cNvSpPr>
          <p:nvPr/>
        </p:nvSpPr>
        <p:spPr bwMode="auto">
          <a:xfrm>
            <a:off x="1935164" y="1592264"/>
            <a:ext cx="36798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минеральные продукты (нефтепродукты, газы нефтяные, битум, смеси битумные)</a:t>
            </a:r>
          </a:p>
        </p:txBody>
      </p:sp>
      <p:sp>
        <p:nvSpPr>
          <p:cNvPr id="119830" name="TextBox 46"/>
          <p:cNvSpPr txBox="1">
            <a:spLocks noChangeArrowheads="1"/>
          </p:cNvSpPr>
          <p:nvPr/>
        </p:nvSpPr>
        <p:spPr bwMode="auto">
          <a:xfrm>
            <a:off x="2068513" y="2970215"/>
            <a:ext cx="367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продукция химической промыш-ленности (акрилонитрил, воск)</a:t>
            </a:r>
          </a:p>
        </p:txBody>
      </p:sp>
      <p:sp>
        <p:nvSpPr>
          <p:cNvPr id="119831" name="TextBox 47"/>
          <p:cNvSpPr txBox="1">
            <a:spLocks noChangeArrowheads="1"/>
          </p:cNvSpPr>
          <p:nvPr/>
        </p:nvSpPr>
        <p:spPr bwMode="auto">
          <a:xfrm>
            <a:off x="2343150" y="4151315"/>
            <a:ext cx="3130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пластмассы и изделия из них (ПЭВД)</a:t>
            </a:r>
          </a:p>
        </p:txBody>
      </p:sp>
      <p:sp>
        <p:nvSpPr>
          <p:cNvPr id="119832" name="TextBox 48"/>
          <p:cNvSpPr txBox="1">
            <a:spLocks noChangeArrowheads="1"/>
          </p:cNvSpPr>
          <p:nvPr/>
        </p:nvSpPr>
        <p:spPr bwMode="auto">
          <a:xfrm>
            <a:off x="2127250" y="5575300"/>
            <a:ext cx="34036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altLang="ru-RU" b="1">
                <a:solidFill>
                  <a:srgbClr val="000000"/>
                </a:solidFill>
                <a:latin typeface="Calibri" pitchFamily="34" charset="0"/>
              </a:rPr>
              <a:t>текстильные материалы и изделия (акриловое волокно)</a:t>
            </a:r>
          </a:p>
        </p:txBody>
      </p:sp>
      <p:pic>
        <p:nvPicPr>
          <p:cNvPr id="119833" name="Picture 10" descr="Картинки по запросу с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252538"/>
            <a:ext cx="18367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34" name="AutoShape 12" descr="Картинки по запросу европа флаг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35" name="AutoShape 14" descr="Картинки по запросу европа флаг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9836" name="Picture 16" descr="Картинки по запросу европа фла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2614615"/>
            <a:ext cx="184308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37" name="TextBox 35"/>
          <p:cNvSpPr txBox="1">
            <a:spLocks noChangeArrowheads="1"/>
          </p:cNvSpPr>
          <p:nvPr/>
        </p:nvSpPr>
        <p:spPr bwMode="auto">
          <a:xfrm>
            <a:off x="6515101" y="4911727"/>
            <a:ext cx="10903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Calibri" pitchFamily="34" charset="0"/>
              </a:rPr>
              <a:t>без стран СНГ</a:t>
            </a:r>
          </a:p>
        </p:txBody>
      </p:sp>
      <p:pic>
        <p:nvPicPr>
          <p:cNvPr id="119838" name="Picture 22" descr="Картинки по запросу южная амери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5326065"/>
            <a:ext cx="1836737" cy="126523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Прямая соединительная линия 63"/>
          <p:cNvCxnSpPr/>
          <p:nvPr/>
        </p:nvCxnSpPr>
        <p:spPr>
          <a:xfrm flipH="1">
            <a:off x="7631113" y="1581152"/>
            <a:ext cx="349250" cy="404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7962901" y="1581152"/>
            <a:ext cx="1100138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7618414" y="2952752"/>
            <a:ext cx="255587" cy="379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endCxn id="119838" idx="3"/>
          </p:cNvCxnSpPr>
          <p:nvPr/>
        </p:nvCxnSpPr>
        <p:spPr>
          <a:xfrm flipH="1">
            <a:off x="7591426" y="5584827"/>
            <a:ext cx="223838" cy="37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7862888" y="2970213"/>
            <a:ext cx="1200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7815263" y="4318000"/>
            <a:ext cx="1200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7813675" y="5584825"/>
            <a:ext cx="1200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46" name="TextBox 77"/>
          <p:cNvSpPr txBox="1">
            <a:spLocks noChangeArrowheads="1"/>
          </p:cNvSpPr>
          <p:nvPr/>
        </p:nvSpPr>
        <p:spPr bwMode="auto">
          <a:xfrm>
            <a:off x="7916863" y="1212850"/>
            <a:ext cx="1227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46%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47" name="TextBox 78"/>
          <p:cNvSpPr txBox="1">
            <a:spLocks noChangeArrowheads="1"/>
          </p:cNvSpPr>
          <p:nvPr/>
        </p:nvSpPr>
        <p:spPr bwMode="auto">
          <a:xfrm>
            <a:off x="7896225" y="2589213"/>
            <a:ext cx="116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36%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48" name="TextBox 79"/>
          <p:cNvSpPr txBox="1">
            <a:spLocks noChangeArrowheads="1"/>
          </p:cNvSpPr>
          <p:nvPr/>
        </p:nvSpPr>
        <p:spPr bwMode="auto">
          <a:xfrm>
            <a:off x="7840663" y="3967165"/>
            <a:ext cx="113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7%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49" name="TextBox 80"/>
          <p:cNvSpPr txBox="1">
            <a:spLocks noChangeArrowheads="1"/>
          </p:cNvSpPr>
          <p:nvPr/>
        </p:nvSpPr>
        <p:spPr bwMode="auto">
          <a:xfrm>
            <a:off x="7815263" y="5224463"/>
            <a:ext cx="116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1%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50" name="TextBox 82"/>
          <p:cNvSpPr txBox="1">
            <a:spLocks noChangeArrowheads="1"/>
          </p:cNvSpPr>
          <p:nvPr/>
        </p:nvSpPr>
        <p:spPr bwMode="auto">
          <a:xfrm>
            <a:off x="7621588" y="1592265"/>
            <a:ext cx="170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197 млн</a:t>
            </a:r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altLang="ru-RU" b="1" dirty="0">
                <a:solidFill>
                  <a:srgbClr val="000000"/>
                </a:solidFill>
                <a:latin typeface="Calibri" pitchFamily="34" charset="0"/>
              </a:rPr>
              <a:t>$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51" name="TextBox 83"/>
          <p:cNvSpPr txBox="1">
            <a:spLocks noChangeArrowheads="1"/>
          </p:cNvSpPr>
          <p:nvPr/>
        </p:nvSpPr>
        <p:spPr bwMode="auto">
          <a:xfrm>
            <a:off x="7662864" y="2982915"/>
            <a:ext cx="162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151 млн</a:t>
            </a:r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altLang="ru-RU" b="1" dirty="0">
                <a:solidFill>
                  <a:srgbClr val="000000"/>
                </a:solidFill>
                <a:latin typeface="Calibri" pitchFamily="34" charset="0"/>
              </a:rPr>
              <a:t>$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52" name="TextBox 84"/>
          <p:cNvSpPr txBox="1">
            <a:spLocks noChangeArrowheads="1"/>
          </p:cNvSpPr>
          <p:nvPr/>
        </p:nvSpPr>
        <p:spPr bwMode="auto">
          <a:xfrm>
            <a:off x="7702551" y="4322765"/>
            <a:ext cx="134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74 млн</a:t>
            </a:r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n-US" altLang="ru-RU" b="1" dirty="0">
                <a:solidFill>
                  <a:srgbClr val="000000"/>
                </a:solidFill>
                <a:latin typeface="Calibri" pitchFamily="34" charset="0"/>
              </a:rPr>
              <a:t>$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53" name="TextBox 85"/>
          <p:cNvSpPr txBox="1">
            <a:spLocks noChangeArrowheads="1"/>
          </p:cNvSpPr>
          <p:nvPr/>
        </p:nvSpPr>
        <p:spPr bwMode="auto">
          <a:xfrm>
            <a:off x="7770814" y="5600700"/>
            <a:ext cx="1284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ru-RU" altLang="ru-RU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млн. </a:t>
            </a:r>
            <a:r>
              <a:rPr lang="en-US" altLang="ru-RU" b="1" dirty="0">
                <a:solidFill>
                  <a:srgbClr val="000000"/>
                </a:solidFill>
                <a:latin typeface="Calibri" pitchFamily="34" charset="0"/>
              </a:rPr>
              <a:t>$</a:t>
            </a:r>
            <a:endParaRPr lang="ru-RU" alt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7591426" y="4327527"/>
            <a:ext cx="225425" cy="295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55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856" name="TextBox 3"/>
          <p:cNvSpPr txBox="1">
            <a:spLocks noChangeArrowheads="1"/>
          </p:cNvSpPr>
          <p:nvPr/>
        </p:nvSpPr>
        <p:spPr bwMode="auto">
          <a:xfrm>
            <a:off x="6515100" y="3983039"/>
            <a:ext cx="64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Calibri" pitchFamily="34" charset="0"/>
              </a:rPr>
              <a:t>Азия</a:t>
            </a:r>
          </a:p>
        </p:txBody>
      </p:sp>
    </p:spTree>
    <p:extLst>
      <p:ext uri="{BB962C8B-B14F-4D97-AF65-F5344CB8AC3E}">
        <p14:creationId xmlns:p14="http://schemas.microsoft.com/office/powerpoint/2010/main" val="32862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75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638" y="0"/>
            <a:ext cx="9164638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6" descr="D:\Мои документы\Наташа\Импортозамещение\2021\Для формирования плана на 2022 год 01-15_3736\Phot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4" y="642938"/>
            <a:ext cx="91789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4854930" y="5459142"/>
            <a:ext cx="4253574" cy="369332"/>
          </a:xfrm>
          <a:prstGeom prst="rect">
            <a:avLst/>
          </a:prstGeom>
          <a:gradFill flip="none" rotWithShape="1">
            <a:gsLst>
              <a:gs pos="39000">
                <a:schemeClr val="bg2">
                  <a:alpha val="70000"/>
                </a:schemeClr>
              </a:gs>
              <a:gs pos="94000">
                <a:schemeClr val="tx1">
                  <a:alpha val="10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defTabSz="914400" eaLnBrk="0" hangingPunct="0">
              <a:defRPr/>
            </a:pPr>
            <a:endParaRPr lang="ru-RU" b="1" dirty="0">
              <a:ln w="50800"/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09577" name="AutoShape 4" descr="Картинки по запросу ЛЛК-НАФТАН ПРИСАДКИ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BFBFB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BFBFB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BFBFB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BFBFB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BFBFBF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</a:endParaRPr>
          </a:p>
        </p:txBody>
      </p:sp>
      <p:pic>
        <p:nvPicPr>
          <p:cNvPr id="109578" name="Picture 8" descr="http://www.llk-naftan.by/img/i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4" y="-23813"/>
            <a:ext cx="9178925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10" descr="http://www.llk-naftan.by/data/insoil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16208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12" descr="http://www.llk-naftan.by/data/other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1" y="2432052"/>
            <a:ext cx="1512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2" name="Picture 14" descr="http://www.llk-naftan.by/data/oil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6" y="3738563"/>
            <a:ext cx="17303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http://www.llk-naftan.by/data/chemsinsm.jpg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6604410" y="2476244"/>
            <a:ext cx="1940869" cy="1293913"/>
          </a:xfrm>
          <a:prstGeom prst="snip2DiagRect">
            <a:avLst/>
          </a:prstGeom>
          <a:noFill/>
          <a:extLst/>
        </p:spPr>
      </p:pic>
      <p:pic>
        <p:nvPicPr>
          <p:cNvPr id="109584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4" y="1654098"/>
            <a:ext cx="9178925" cy="520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9" name="Прямоугольник 13"/>
          <p:cNvSpPr>
            <a:spLocks noChangeArrowheads="1"/>
          </p:cNvSpPr>
          <p:nvPr/>
        </p:nvSpPr>
        <p:spPr bwMode="auto">
          <a:xfrm>
            <a:off x="0" y="6427789"/>
            <a:ext cx="9074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BFBFB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BFBFB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BFBFB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BFBFB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BFBFBF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BFBFB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200" b="1" dirty="0">
                <a:solidFill>
                  <a:srgbClr val="FFFFFF"/>
                </a:solidFill>
              </a:rPr>
              <a:t>www.additech.by</a:t>
            </a:r>
            <a:r>
              <a:rPr lang="ru-RU" altLang="ru-RU" sz="2200" b="1" dirty="0">
                <a:solidFill>
                  <a:srgbClr val="FFFFFF"/>
                </a:solidFill>
              </a:rPr>
              <a:t>, </a:t>
            </a:r>
            <a:r>
              <a:rPr lang="en-US" altLang="ru-RU" sz="2200" b="1" dirty="0">
                <a:solidFill>
                  <a:srgbClr val="FFFFFF"/>
                </a:solidFill>
              </a:rPr>
              <a:t>e-mail: office@additech.by, +375 (214) 59-45-13</a:t>
            </a:r>
            <a:endParaRPr lang="ru-RU" altLang="ru-RU" sz="2200" b="1" dirty="0">
              <a:solidFill>
                <a:srgbClr val="FFFFFF"/>
              </a:solidFill>
            </a:endParaRPr>
          </a:p>
        </p:txBody>
      </p:sp>
      <p:pic>
        <p:nvPicPr>
          <p:cNvPr id="15" name="Picture 10" descr="http://www.llk-naftan.by/data/insoil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2" y="643537"/>
            <a:ext cx="16208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www.llk-naftan.by/data/other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4" y="643537"/>
            <a:ext cx="162128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://www.llk-naftan.by/data/chemsinsm.jpg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7186532" y="5301210"/>
            <a:ext cx="1940869" cy="12939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Picture 14" descr="http://www.llk-naftan.by/data/oil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42940"/>
            <a:ext cx="1620838" cy="10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Y:\Китай\Интерфорест\00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83568" y="666429"/>
            <a:ext cx="2880000" cy="21675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Y:\Китай\Интерфорест\img_8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909764" y="2492896"/>
            <a:ext cx="2880000" cy="21616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Y:\Китай\Интерфорест\m10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699792" y="3935016"/>
            <a:ext cx="2880000" cy="21853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878016" y="2773986"/>
            <a:ext cx="2880000" cy="21775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2" name="Picture 8" descr="Y:\Китай\Интерфорест\лого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" y="46040"/>
            <a:ext cx="2895600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3" name="Picture 9" descr="Y:\Китай\Интерфорест\лого1.jpg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8002515" y="0"/>
            <a:ext cx="1123950" cy="1019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163120" y="2811137"/>
            <a:ext cx="2878105" cy="21616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5142335" y="612329"/>
            <a:ext cx="2860181" cy="21616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5723" name="TextBox 1"/>
          <p:cNvSpPr txBox="1">
            <a:spLocks noChangeArrowheads="1"/>
          </p:cNvSpPr>
          <p:nvPr/>
        </p:nvSpPr>
        <p:spPr bwMode="auto">
          <a:xfrm>
            <a:off x="3027363" y="63501"/>
            <a:ext cx="4887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00"/>
                </a:solidFill>
                <a:latin typeface="Arial Black" pitchFamily="34" charset="0"/>
              </a:rPr>
              <a:t>мы построим вашу мечту</a:t>
            </a:r>
            <a:r>
              <a:rPr lang="en-US" altLang="ru-RU" sz="2400" b="1">
                <a:solidFill>
                  <a:srgbClr val="FFFF00"/>
                </a:solidFill>
                <a:latin typeface="Arial" charset="0"/>
              </a:rPr>
              <a:t>…</a:t>
            </a:r>
            <a:endParaRPr lang="ru-RU" alt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5724" name="Прямоугольник 4"/>
          <p:cNvSpPr>
            <a:spLocks noChangeArrowheads="1"/>
          </p:cNvSpPr>
          <p:nvPr/>
        </p:nvSpPr>
        <p:spPr bwMode="auto">
          <a:xfrm>
            <a:off x="5111750" y="5757865"/>
            <a:ext cx="3775332" cy="113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200" b="1">
                <a:solidFill>
                  <a:srgbClr val="003300"/>
                </a:solidFill>
                <a:latin typeface="Arial" charset="0"/>
              </a:rPr>
              <a:t>www.</a:t>
            </a:r>
            <a:r>
              <a:rPr lang="en-US" altLang="ru-RU" sz="2200" b="1">
                <a:solidFill>
                  <a:srgbClr val="FFFF00"/>
                </a:solidFill>
                <a:latin typeface="Arial" charset="0"/>
              </a:rPr>
              <a:t>interforest.by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200" b="1">
                <a:solidFill>
                  <a:srgbClr val="003300"/>
                </a:solidFill>
                <a:latin typeface="Arial" charset="0"/>
              </a:rPr>
              <a:t>e-mail: </a:t>
            </a:r>
            <a:r>
              <a:rPr lang="en-US" altLang="ru-RU" sz="2200" b="1">
                <a:solidFill>
                  <a:srgbClr val="FFFF00"/>
                </a:solidFill>
                <a:latin typeface="Arial" charset="0"/>
              </a:rPr>
              <a:t>info@interforest.by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00"/>
                </a:solidFill>
                <a:latin typeface="Arial" charset="0"/>
              </a:rPr>
              <a:t>          </a:t>
            </a:r>
            <a:r>
              <a:rPr lang="ru-RU" altLang="ru-RU" sz="1200" b="1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ru-RU" sz="2300" b="1">
                <a:solidFill>
                  <a:srgbClr val="FFFF00"/>
                </a:solidFill>
                <a:latin typeface="Arial" charset="0"/>
              </a:rPr>
              <a:t>+375 (214) 53-82-32</a:t>
            </a:r>
            <a:endParaRPr lang="ru-RU" altLang="ru-RU" sz="23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https://s11.stc.all.kpcdn.net/share/i/4/1026145/w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5"/>
            <a:ext cx="9144000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2"/>
          <p:cNvSpPr txBox="1">
            <a:spLocks noChangeArrowheads="1"/>
          </p:cNvSpPr>
          <p:nvPr/>
        </p:nvSpPr>
        <p:spPr bwMode="auto">
          <a:xfrm>
            <a:off x="1" y="6008688"/>
            <a:ext cx="686514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ru-RU" altLang="ru-RU" sz="3000" b="1" dirty="0" smtClean="0">
                <a:latin typeface="Candara" pitchFamily="34" charset="0"/>
              </a:rPr>
              <a:t>25</a:t>
            </a:r>
            <a:r>
              <a:rPr lang="ru-RU" altLang="ru-RU" sz="2400" b="1" dirty="0" smtClean="0">
                <a:latin typeface="Verdana" pitchFamily="34" charset="0"/>
              </a:rPr>
              <a:t> </a:t>
            </a:r>
            <a:r>
              <a:rPr lang="ru-RU" altLang="ru-RU" dirty="0"/>
              <a:t>кафедр        </a:t>
            </a:r>
            <a:r>
              <a:rPr lang="ru-RU" altLang="ru-RU" sz="3000" b="1" dirty="0" smtClean="0">
                <a:latin typeface="Candara" pitchFamily="34" charset="0"/>
              </a:rPr>
              <a:t>7</a:t>
            </a:r>
            <a:r>
              <a:rPr lang="ru-RU" altLang="ru-RU" dirty="0" smtClean="0"/>
              <a:t> </a:t>
            </a:r>
            <a:r>
              <a:rPr lang="ru-RU" altLang="ru-RU" dirty="0"/>
              <a:t>факультетов        </a:t>
            </a:r>
            <a:r>
              <a:rPr lang="ru-RU" altLang="ru-RU" sz="3000" b="1" dirty="0" smtClean="0">
                <a:latin typeface="Candara" pitchFamily="34" charset="0"/>
              </a:rPr>
              <a:t>38</a:t>
            </a:r>
            <a:r>
              <a:rPr lang="ru-RU" altLang="ru-RU" dirty="0" smtClean="0"/>
              <a:t> </a:t>
            </a:r>
            <a:r>
              <a:rPr lang="ru-RU" altLang="ru-RU" dirty="0"/>
              <a:t>специальностей</a:t>
            </a:r>
          </a:p>
          <a:p>
            <a:pPr>
              <a:lnSpc>
                <a:spcPts val="3000"/>
              </a:lnSpc>
            </a:pPr>
            <a:r>
              <a:rPr lang="ru-RU" altLang="ru-RU" sz="3000" b="1" dirty="0" smtClean="0">
                <a:latin typeface="Candara" pitchFamily="34" charset="0"/>
              </a:rPr>
              <a:t>66</a:t>
            </a:r>
            <a:r>
              <a:rPr lang="ru-RU" altLang="ru-RU" sz="3000" dirty="0" smtClean="0">
                <a:latin typeface="Candara" pitchFamily="34" charset="0"/>
              </a:rPr>
              <a:t> </a:t>
            </a:r>
            <a:r>
              <a:rPr lang="ru-RU" altLang="ru-RU" dirty="0" smtClean="0"/>
              <a:t>образовательных программ магистратуры и аспирантуры</a:t>
            </a:r>
            <a:endParaRPr lang="ru-RU" alt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8574" y="0"/>
            <a:ext cx="9172575" cy="1087438"/>
          </a:xfrm>
          <a:prstGeom prst="rect">
            <a:avLst/>
          </a:prstGeom>
        </p:spPr>
        <p:txBody>
          <a:bodyPr/>
          <a:lstStyle>
            <a:lvl1pPr algn="l" defTabSz="684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4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4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4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4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4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4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4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685587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66"/>
                </a:solidFill>
                <a:latin typeface="Candara" panose="020E0502030303020204" pitchFamily="34" charset="0"/>
                <a:ea typeface="+mn-ea"/>
                <a:cs typeface="+mn-cs"/>
              </a:rPr>
              <a:t>ПОЛОЦКИЙ ГОСУДАРСТВЕННЫЙ УНИВЕРСИТЕТ</a:t>
            </a:r>
            <a:endParaRPr lang="ru-RU" b="1" dirty="0">
              <a:solidFill>
                <a:srgbClr val="000066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1621" name="Прямоугольник 3"/>
          <p:cNvSpPr>
            <a:spLocks noChangeArrowheads="1"/>
          </p:cNvSpPr>
          <p:nvPr/>
        </p:nvSpPr>
        <p:spPr bwMode="auto">
          <a:xfrm>
            <a:off x="7452320" y="5589240"/>
            <a:ext cx="152477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ts val="2600"/>
              </a:lnSpc>
            </a:pPr>
            <a:endParaRPr lang="ru-RU" altLang="ru-RU" dirty="0"/>
          </a:p>
          <a:p>
            <a:pPr algn="ctr">
              <a:lnSpc>
                <a:spcPts val="2600"/>
              </a:lnSpc>
            </a:pPr>
            <a:r>
              <a:rPr lang="ru-RU" altLang="ru-RU" sz="3600" b="1" dirty="0">
                <a:latin typeface="Candara" pitchFamily="34" charset="0"/>
              </a:rPr>
              <a:t>10 000 </a:t>
            </a:r>
          </a:p>
          <a:p>
            <a:pPr algn="ctr">
              <a:lnSpc>
                <a:spcPts val="2600"/>
              </a:lnSpc>
            </a:pPr>
            <a:r>
              <a:rPr lang="ru-RU" altLang="ru-RU" dirty="0"/>
              <a:t>студентов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0" descr="D:\server-temp\ШИШКО\УОР\IMG_7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3141663"/>
            <a:ext cx="2144712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Intel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093" y="15721"/>
            <a:ext cx="1439716" cy="158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28575" y="115888"/>
            <a:ext cx="7200900" cy="971550"/>
          </a:xfrm>
        </p:spPr>
        <p:txBody>
          <a:bodyPr rtlCol="0">
            <a:noAutofit/>
          </a:bodyPr>
          <a:lstStyle/>
          <a:p>
            <a:pPr algn="ctr" defTabSz="685587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0066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НОВОПОЛОЦКОЕ ГОСУДАРСТВЕННОЕ УЧИЛИЩЕ ОЛИМПИЙСКОГО РЕЗЕРВА</a:t>
            </a:r>
            <a:endParaRPr lang="ru-RU" sz="3600" dirty="0">
              <a:solidFill>
                <a:srgbClr val="000066"/>
              </a:solidFill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645" name="TextBox 3"/>
          <p:cNvSpPr txBox="1">
            <a:spLocks noChangeArrowheads="1"/>
          </p:cNvSpPr>
          <p:nvPr/>
        </p:nvSpPr>
        <p:spPr bwMode="auto">
          <a:xfrm>
            <a:off x="517525" y="4479927"/>
            <a:ext cx="33639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512763" indent="-16986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5663" indent="-16986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198563" indent="-16986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1541463" indent="-169863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1998663" indent="-1698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455863" indent="-1698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2913063" indent="-1698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370263" indent="-1698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000000"/>
                </a:solidFill>
                <a:latin typeface="Comic Sans MS" pitchFamily="66" charset="0"/>
              </a:rPr>
              <a:t>Вид спорта: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- Биатлон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- Дзюдо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- Легкая атлетика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- Лыжные гонки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omic Sans MS" pitchFamily="66" charset="0"/>
              </a:rPr>
              <a:t>- Тяжелая атлетика</a:t>
            </a:r>
          </a:p>
        </p:txBody>
      </p:sp>
      <p:pic>
        <p:nvPicPr>
          <p:cNvPr id="11264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864100"/>
            <a:ext cx="50323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5251450"/>
            <a:ext cx="512763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657850"/>
            <a:ext cx="5048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381750"/>
            <a:ext cx="5048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" y="6035675"/>
            <a:ext cx="5048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D:\server-temp\ШИШКО\УОР\IMG_31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13925"/>
            <a:ext cx="2915816" cy="194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2" name="Picture 11" descr="D:\server-temp\ШИШКО\УОР\IMG_87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163888"/>
            <a:ext cx="200818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 descr="Картинки по запросу лыжероллерная трасса новополоц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302845"/>
            <a:ext cx="3355379" cy="2555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4" name="Picture 27" descr="Картинки по запросу БИАТЛОН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244602"/>
            <a:ext cx="2884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31" descr="https://image.jimcdn.com/app/cms/image/transf/dimension=315x1024:format=jpg/path/s74b076fb6886ea9e/image/ia43f45e4f2b64577/version/1569217988/imag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85890"/>
            <a:ext cx="18113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6" name="Picture 33" descr="https://image.jimcdn.com/app/cms/image/transf/dimension=315x1024:format=jpg/path/s74b076fb6886ea9e/image/id19c2f8c1eb20c01/version/1569219577/imag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1244602"/>
            <a:ext cx="30003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7" name="Picture 35" descr="Похожее изображение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157538"/>
            <a:ext cx="214312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2"/>
            <a:ext cx="92090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469" y="7"/>
            <a:ext cx="6376534" cy="1412775"/>
          </a:xfrm>
          <a:extLst/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587" eaLnBrk="1" fontAlgn="auto" hangingPunct="1">
              <a:lnSpc>
                <a:spcPts val="3400"/>
              </a:lnSpc>
              <a:spcAft>
                <a:spcPts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VIP-отдых</a:t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Туристический комплекс </a:t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«Красный Бор»</a:t>
            </a:r>
          </a:p>
        </p:txBody>
      </p:sp>
      <p:pic>
        <p:nvPicPr>
          <p:cNvPr id="114692" name="Picture 2" descr="Красный б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2232248" cy="14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899551" y="1242103"/>
            <a:ext cx="2792046" cy="18656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331464" y="5010351"/>
            <a:ext cx="2798448" cy="18656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345552" y="4994742"/>
            <a:ext cx="2798448" cy="18632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-65088" y="1280730"/>
            <a:ext cx="2792046" cy="18527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107505" y="3136544"/>
            <a:ext cx="2792046" cy="18656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6084168" y="3127320"/>
            <a:ext cx="2792046" cy="18656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3084167" y="3158065"/>
            <a:ext cx="2787937" cy="18348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 bwMode="auto">
          <a:xfrm>
            <a:off x="5872104" y="1280730"/>
            <a:ext cx="2796322" cy="18348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4702" name="TextBox 7"/>
          <p:cNvSpPr txBox="1">
            <a:spLocks noChangeArrowheads="1"/>
          </p:cNvSpPr>
          <p:nvPr/>
        </p:nvSpPr>
        <p:spPr bwMode="auto">
          <a:xfrm>
            <a:off x="3239715" y="6473066"/>
            <a:ext cx="5976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www.krasniybor.by, e-mail: kb@krasny-bor.com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379900" y="5002175"/>
            <a:ext cx="2792046" cy="18656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12000">
        <p14:pan dir="u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. Covers">
  <a:themeElements>
    <a:clrScheme name="TechnipFMC_colors">
      <a:dk1>
        <a:srgbClr val="53565A"/>
      </a:dk1>
      <a:lt1>
        <a:sysClr val="window" lastClr="FFFFFF"/>
      </a:lt1>
      <a:dk2>
        <a:srgbClr val="512D6D"/>
      </a:dk2>
      <a:lt2>
        <a:srgbClr val="53565A"/>
      </a:lt2>
      <a:accent1>
        <a:srgbClr val="CB2C30"/>
      </a:accent1>
      <a:accent2>
        <a:srgbClr val="00A3E0"/>
      </a:accent2>
      <a:accent3>
        <a:srgbClr val="FFCD00"/>
      </a:accent3>
      <a:accent4>
        <a:srgbClr val="3A913F"/>
      </a:accent4>
      <a:accent5>
        <a:srgbClr val="EA7600"/>
      </a:accent5>
      <a:accent6>
        <a:srgbClr val="D0D0CE"/>
      </a:accent6>
      <a:hlink>
        <a:srgbClr val="A7A8AA"/>
      </a:hlink>
      <a:folHlink>
        <a:srgbClr val="75787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echnipFMC_16x9_en_170511" id="{5B46E699-5762-4501-BBC7-8F12DE74A3E5}" vid="{656ACB1C-9723-4448-A721-1C26CF42FEE9}"/>
    </a:ext>
  </a:extLst>
</a:theme>
</file>

<file path=ppt/theme/theme11.xml><?xml version="1.0" encoding="utf-8"?>
<a:theme xmlns:a="http://schemas.openxmlformats.org/drawingml/2006/main" name="1_1. Covers">
  <a:themeElements>
    <a:clrScheme name="TechnipFMC_colors">
      <a:dk1>
        <a:srgbClr val="53565A"/>
      </a:dk1>
      <a:lt1>
        <a:sysClr val="window" lastClr="FFFFFF"/>
      </a:lt1>
      <a:dk2>
        <a:srgbClr val="512D6D"/>
      </a:dk2>
      <a:lt2>
        <a:srgbClr val="53565A"/>
      </a:lt2>
      <a:accent1>
        <a:srgbClr val="CB2C30"/>
      </a:accent1>
      <a:accent2>
        <a:srgbClr val="00A3E0"/>
      </a:accent2>
      <a:accent3>
        <a:srgbClr val="FFCD00"/>
      </a:accent3>
      <a:accent4>
        <a:srgbClr val="3A913F"/>
      </a:accent4>
      <a:accent5>
        <a:srgbClr val="EA7600"/>
      </a:accent5>
      <a:accent6>
        <a:srgbClr val="D0D0CE"/>
      </a:accent6>
      <a:hlink>
        <a:srgbClr val="A7A8AA"/>
      </a:hlink>
      <a:folHlink>
        <a:srgbClr val="75787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echnipFMC_16x9_en_170511" id="{5B46E699-5762-4501-BBC7-8F12DE74A3E5}" vid="{656ACB1C-9723-4448-A721-1C26CF42FEE9}"/>
    </a:ext>
  </a:extLst>
</a:theme>
</file>

<file path=ppt/theme/theme1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MG_SalesMarketingPresentation">
  <a:themeElements>
    <a:clrScheme name="Другая 3">
      <a:dk1>
        <a:srgbClr val="FF0000"/>
      </a:dk1>
      <a:lt1>
        <a:srgbClr val="FFFFFF"/>
      </a:lt1>
      <a:dk2>
        <a:srgbClr val="FFFFFF"/>
      </a:dk2>
      <a:lt2>
        <a:srgbClr val="808080"/>
      </a:lt2>
      <a:accent1>
        <a:srgbClr val="DDE9B5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F2D7"/>
      </a:accent5>
      <a:accent6>
        <a:srgbClr val="2D2D8A"/>
      </a:accent6>
      <a:hlink>
        <a:srgbClr val="339966"/>
      </a:hlink>
      <a:folHlink>
        <a:srgbClr val="336699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E9B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BF2D7"/>
        </a:accent5>
        <a:accent6>
          <a:srgbClr val="2D2D8A"/>
        </a:accent6>
        <a:hlink>
          <a:srgbClr val="339966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DEBA"/>
        </a:accent1>
        <a:accent2>
          <a:srgbClr val="F1FFCD"/>
        </a:accent2>
        <a:accent3>
          <a:srgbClr val="FFFFFF"/>
        </a:accent3>
        <a:accent4>
          <a:srgbClr val="000000"/>
        </a:accent4>
        <a:accent5>
          <a:srgbClr val="E7ECD9"/>
        </a:accent5>
        <a:accent6>
          <a:srgbClr val="DAE7BA"/>
        </a:accent6>
        <a:hlink>
          <a:srgbClr val="7B7D37"/>
        </a:hlink>
        <a:folHlink>
          <a:srgbClr val="3A6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777777"/>
        </a:dk1>
        <a:lt1>
          <a:srgbClr val="333333"/>
        </a:lt1>
        <a:dk2>
          <a:srgbClr val="000066"/>
        </a:dk2>
        <a:lt2>
          <a:srgbClr val="D1D1CB"/>
        </a:lt2>
        <a:accent1>
          <a:srgbClr val="99998D"/>
        </a:accent1>
        <a:accent2>
          <a:srgbClr val="6292C6"/>
        </a:accent2>
        <a:accent3>
          <a:srgbClr val="AAAAB8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33"/>
        </a:dk1>
        <a:lt1>
          <a:srgbClr val="FFFFFF"/>
        </a:lt1>
        <a:dk2>
          <a:srgbClr val="D1D1CB"/>
        </a:dk2>
        <a:lt2>
          <a:srgbClr val="777777"/>
        </a:lt2>
        <a:accent1>
          <a:srgbClr val="99998D"/>
        </a:accent1>
        <a:accent2>
          <a:srgbClr val="6292C6"/>
        </a:accent2>
        <a:accent3>
          <a:srgbClr val="FFFFFF"/>
        </a:accent3>
        <a:accent4>
          <a:srgbClr val="2A2A2A"/>
        </a:accent4>
        <a:accent5>
          <a:srgbClr val="CACAC5"/>
        </a:accent5>
        <a:accent6>
          <a:srgbClr val="5884B3"/>
        </a:accent6>
        <a:hlink>
          <a:srgbClr val="FEF4AA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ABCF7F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D2E4C0"/>
        </a:accent5>
        <a:accent6>
          <a:srgbClr val="E78A5C"/>
        </a:accent6>
        <a:hlink>
          <a:srgbClr val="EA552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85CADF"/>
        </a:dk1>
        <a:lt1>
          <a:srgbClr val="DBF0FF"/>
        </a:lt1>
        <a:dk2>
          <a:srgbClr val="CCFFFF"/>
        </a:dk2>
        <a:lt2>
          <a:srgbClr val="003366"/>
        </a:lt2>
        <a:accent1>
          <a:srgbClr val="3F709D"/>
        </a:accent1>
        <a:accent2>
          <a:srgbClr val="00B000"/>
        </a:accent2>
        <a:accent3>
          <a:srgbClr val="EAF6FF"/>
        </a:accent3>
        <a:accent4>
          <a:srgbClr val="71ACBE"/>
        </a:accent4>
        <a:accent5>
          <a:srgbClr val="AFBBCC"/>
        </a:accent5>
        <a:accent6>
          <a:srgbClr val="009F00"/>
        </a:accent6>
        <a:hlink>
          <a:srgbClr val="66CCFF"/>
        </a:hlink>
        <a:folHlink>
          <a:srgbClr val="FFF3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663300"/>
        </a:dk1>
        <a:lt1>
          <a:srgbClr val="D2BA9E"/>
        </a:lt1>
        <a:dk2>
          <a:srgbClr val="DFC08D"/>
        </a:dk2>
        <a:lt2>
          <a:srgbClr val="2D2015"/>
        </a:lt2>
        <a:accent1>
          <a:srgbClr val="C6DF95"/>
        </a:accent1>
        <a:accent2>
          <a:srgbClr val="8F5F2F"/>
        </a:accent2>
        <a:accent3>
          <a:srgbClr val="E5D9CC"/>
        </a:accent3>
        <a:accent4>
          <a:srgbClr val="562A00"/>
        </a:accent4>
        <a:accent5>
          <a:srgbClr val="DFECC8"/>
        </a:accent5>
        <a:accent6>
          <a:srgbClr val="81552A"/>
        </a:accent6>
        <a:hlink>
          <a:srgbClr val="CCB400"/>
        </a:hlink>
        <a:folHlink>
          <a:srgbClr val="5C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969696"/>
        </a:dk1>
        <a:lt1>
          <a:srgbClr val="DEF6F1"/>
        </a:lt1>
        <a:dk2>
          <a:srgbClr val="8BCD33"/>
        </a:dk2>
        <a:lt2>
          <a:srgbClr val="969696"/>
        </a:lt2>
        <a:accent1>
          <a:srgbClr val="E8FFCD"/>
        </a:accent1>
        <a:accent2>
          <a:srgbClr val="8DC6FF"/>
        </a:accent2>
        <a:accent3>
          <a:srgbClr val="ECFAF7"/>
        </a:accent3>
        <a:accent4>
          <a:srgbClr val="7F7F7F"/>
        </a:accent4>
        <a:accent5>
          <a:srgbClr val="F2FFE3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36699"/>
        </a:dk1>
        <a:lt1>
          <a:srgbClr val="CCECFF"/>
        </a:lt1>
        <a:dk2>
          <a:srgbClr val="CCFF66"/>
        </a:dk2>
        <a:lt2>
          <a:srgbClr val="336699"/>
        </a:lt2>
        <a:accent1>
          <a:srgbClr val="DFF3FF"/>
        </a:accent1>
        <a:accent2>
          <a:srgbClr val="A6B84A"/>
        </a:accent2>
        <a:accent3>
          <a:srgbClr val="E2F4FF"/>
        </a:accent3>
        <a:accent4>
          <a:srgbClr val="2A5682"/>
        </a:accent4>
        <a:accent5>
          <a:srgbClr val="ECF8FF"/>
        </a:accent5>
        <a:accent6>
          <a:srgbClr val="96A642"/>
        </a:accent6>
        <a:hlink>
          <a:srgbClr val="73B5CF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D9"/>
        </a:lt1>
        <a:dk2>
          <a:srgbClr val="663300"/>
        </a:dk2>
        <a:lt2>
          <a:srgbClr val="777777"/>
        </a:lt2>
        <a:accent1>
          <a:srgbClr val="F6FDE1"/>
        </a:accent1>
        <a:accent2>
          <a:srgbClr val="BFC39F"/>
        </a:accent2>
        <a:accent3>
          <a:srgbClr val="FFFFE9"/>
        </a:accent3>
        <a:accent4>
          <a:srgbClr val="000000"/>
        </a:accent4>
        <a:accent5>
          <a:srgbClr val="FAFEEE"/>
        </a:accent5>
        <a:accent6>
          <a:srgbClr val="ADB090"/>
        </a:accent6>
        <a:hlink>
          <a:srgbClr val="FE7F52"/>
        </a:hlink>
        <a:folHlink>
          <a:srgbClr val="F836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969696"/>
        </a:dk1>
        <a:lt1>
          <a:srgbClr val="DADAE6"/>
        </a:lt1>
        <a:dk2>
          <a:srgbClr val="FFFFFF"/>
        </a:dk2>
        <a:lt2>
          <a:srgbClr val="3E3E5C"/>
        </a:lt2>
        <a:accent1>
          <a:srgbClr val="C4CFE6"/>
        </a:accent1>
        <a:accent2>
          <a:srgbClr val="9DE719"/>
        </a:accent2>
        <a:accent3>
          <a:srgbClr val="EAEAF0"/>
        </a:accent3>
        <a:accent4>
          <a:srgbClr val="7F7F7F"/>
        </a:accent4>
        <a:accent5>
          <a:srgbClr val="DEE4F0"/>
        </a:accent5>
        <a:accent6>
          <a:srgbClr val="8ED116"/>
        </a:accent6>
        <a:hlink>
          <a:srgbClr val="0066CC"/>
        </a:hlink>
        <a:folHlink>
          <a:srgbClr val="FAFFF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6017</TotalTime>
  <Words>308</Words>
  <Application>Microsoft Office PowerPoint</Application>
  <PresentationFormat>Экран (4:3)</PresentationFormat>
  <Paragraphs>97</Paragraphs>
  <Slides>14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Тема2</vt:lpstr>
      <vt:lpstr>3_Тема2</vt:lpstr>
      <vt:lpstr>6_Тема2</vt:lpstr>
      <vt:lpstr>5_Тема2</vt:lpstr>
      <vt:lpstr>PMG_SalesMarketingPresentation</vt:lpstr>
      <vt:lpstr>7_Тема2</vt:lpstr>
      <vt:lpstr>4_Тема2</vt:lpstr>
      <vt:lpstr>6_Тема Office</vt:lpstr>
      <vt:lpstr>1_Тема2</vt:lpstr>
      <vt:lpstr>1. Covers</vt:lpstr>
      <vt:lpstr>1_1. Covers</vt:lpstr>
      <vt:lpstr>Воздушный поток</vt:lpstr>
      <vt:lpstr>РЕСПУБЛИКА БЕЛАРУСЬ ГОРОД НОВОПОЛОЦК</vt:lpstr>
      <vt:lpstr>НОВОПОЛОЦК</vt:lpstr>
      <vt:lpstr>ТОВАРНАЯ СТРУКТУРА ЭКСПОРТА 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НОВОПОЛОЦКОЕ ГОСУДАРСТВЕННОЕ УЧИЛИЩЕ ОЛИМПИЙСКОГО РЕЗЕРВА</vt:lpstr>
      <vt:lpstr>VIP-отдых Туристический комплекс  «Красный Бор»</vt:lpstr>
      <vt:lpstr>ИНВЕСТИЦИОННЫЕ ПРЕДЛОЖЕНИЯ</vt:lpstr>
      <vt:lpstr>Презентация PowerPoint</vt:lpstr>
      <vt:lpstr>Презентация PowerPoint</vt:lpstr>
      <vt:lpstr>Презентация PowerPoint</vt:lpstr>
      <vt:lpstr>Приглашаем к сотрудничеству!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 БЕЛАРУСЬ   Новополоцк</dc:title>
  <dc:creator>User</dc:creator>
  <cp:lastModifiedBy>Intel</cp:lastModifiedBy>
  <cp:revision>316</cp:revision>
  <dcterms:modified xsi:type="dcterms:W3CDTF">2021-10-22T12:33:04Z</dcterms:modified>
</cp:coreProperties>
</file>